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4"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91" r:id="rId34"/>
    <p:sldId id="292" r:id="rId35"/>
    <p:sldId id="293" r:id="rId36"/>
    <p:sldId id="288" r:id="rId37"/>
    <p:sldId id="289" r:id="rId38"/>
    <p:sldId id="295" r:id="rId39"/>
    <p:sldId id="290"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1832" y="-10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6938444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Chicos, los acentos...no me salen en drive!! Carles, si puedes!!!</a:t>
            </a:r>
          </a:p>
        </p:txBody>
      </p:sp>
    </p:spTree>
    <p:extLst>
      <p:ext uri="{BB962C8B-B14F-4D97-AF65-F5344CB8AC3E}">
        <p14:creationId xmlns:p14="http://schemas.microsoft.com/office/powerpoint/2010/main" val="1378099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41881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422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7937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81174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41624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41624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0023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93301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59679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4376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51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82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83582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94689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8694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89207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13466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55443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7356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3950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91316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37353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43394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71060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9548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74932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69436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84822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328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0293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52812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448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5130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3025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6445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12206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Estos no son nuestros datos...los ponemos?????? Es solo para intro, verdad?</a:t>
            </a:r>
          </a:p>
        </p:txBody>
      </p:sp>
    </p:spTree>
    <p:extLst>
      <p:ext uri="{BB962C8B-B14F-4D97-AF65-F5344CB8AC3E}">
        <p14:creationId xmlns:p14="http://schemas.microsoft.com/office/powerpoint/2010/main" val="404190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‹Nr.›</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‹Nr.›</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‹Nr.›</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‹Nr.›</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‹Nr.›</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‹Nr.›</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‹Nr.›</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‹Nr.›</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‹Nr.›</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‹Nr.›</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‹Nr.›</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dk2"/>
                </a:solidFill>
              </a:rPr>
              <a:t>‹Nr.›</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AdeuAndreu/ADHD_Project/wiki"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youtube.com/v/gODbQo5vz0o" TargetMode="External"/><Relationship Id="rId4" Type="http://schemas.openxmlformats.org/officeDocument/2006/relationships/image" Target="../media/image35.jp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36610" y="1228174"/>
            <a:ext cx="8520600" cy="1871932"/>
          </a:xfrm>
          <a:prstGeom prst="rect">
            <a:avLst/>
          </a:prstGeom>
        </p:spPr>
        <p:txBody>
          <a:bodyPr lIns="91425" tIns="91425" rIns="91425" bIns="91425" anchor="b" anchorCtr="0">
            <a:noAutofit/>
          </a:bodyPr>
          <a:lstStyle/>
          <a:p>
            <a:pPr lvl="0">
              <a:spcBef>
                <a:spcPts val="0"/>
              </a:spcBef>
              <a:buNone/>
            </a:pPr>
            <a:r>
              <a:rPr lang="en-GB" dirty="0"/>
              <a:t>Towards EEG diagnosis of ADHD </a:t>
            </a:r>
          </a:p>
        </p:txBody>
      </p:sp>
      <p:sp>
        <p:nvSpPr>
          <p:cNvPr id="55" name="Shape 55"/>
          <p:cNvSpPr txBox="1">
            <a:spLocks noGrp="1"/>
          </p:cNvSpPr>
          <p:nvPr>
            <p:ph type="subTitle" idx="1"/>
          </p:nvPr>
        </p:nvSpPr>
        <p:spPr>
          <a:xfrm>
            <a:off x="311700" y="3824725"/>
            <a:ext cx="8520600" cy="792600"/>
          </a:xfrm>
          <a:prstGeom prst="rect">
            <a:avLst/>
          </a:prstGeom>
        </p:spPr>
        <p:txBody>
          <a:bodyPr lIns="91425" tIns="91425" rIns="91425" bIns="91425" anchor="t" anchorCtr="0">
            <a:noAutofit/>
          </a:bodyPr>
          <a:lstStyle/>
          <a:p>
            <a:pPr lvl="0"/>
            <a:r>
              <a:rPr lang="en-GB" dirty="0" err="1" smtClean="0"/>
              <a:t>Ainhoa</a:t>
            </a:r>
            <a:r>
              <a:rPr lang="en-GB" dirty="0" smtClean="0"/>
              <a:t> </a:t>
            </a:r>
            <a:r>
              <a:rPr lang="en-GB" dirty="0" err="1"/>
              <a:t>Hermoso</a:t>
            </a:r>
            <a:r>
              <a:rPr lang="en-GB" dirty="0"/>
              <a:t>, Andrés Rojas, </a:t>
            </a:r>
            <a:r>
              <a:rPr lang="en-GB" dirty="0" err="1"/>
              <a:t>Carles</a:t>
            </a:r>
            <a:r>
              <a:rPr lang="en-GB" dirty="0"/>
              <a:t> </a:t>
            </a:r>
            <a:r>
              <a:rPr lang="en-GB" dirty="0" err="1" smtClean="0"/>
              <a:t>Panad</a:t>
            </a:r>
            <a:r>
              <a:rPr lang="en-GB" dirty="0" err="1" smtClean="0"/>
              <a:t>è</a:t>
            </a:r>
            <a:r>
              <a:rPr lang="en-GB" dirty="0" err="1" smtClean="0"/>
              <a:t>s</a:t>
            </a:r>
            <a:r>
              <a:rPr lang="en-GB" dirty="0"/>
              <a:t>, Cecilia </a:t>
            </a:r>
            <a:r>
              <a:rPr lang="en-GB" dirty="0" err="1"/>
              <a:t>Girón</a:t>
            </a:r>
            <a:r>
              <a:rPr lang="en-GB" dirty="0"/>
              <a:t>,  </a:t>
            </a:r>
            <a:r>
              <a:rPr lang="en-GB" dirty="0" err="1"/>
              <a:t>Mirta</a:t>
            </a:r>
            <a:r>
              <a:rPr lang="en-GB" dirty="0"/>
              <a:t> Rodriguez</a:t>
            </a:r>
          </a:p>
        </p:txBody>
      </p:sp>
      <p:pic>
        <p:nvPicPr>
          <p:cNvPr id="56" name="Shape 56"/>
          <p:cNvPicPr preferRelativeResize="0"/>
          <p:nvPr/>
        </p:nvPicPr>
        <p:blipFill>
          <a:blip r:embed="rId3">
            <a:alphaModFix/>
          </a:blip>
          <a:stretch>
            <a:fillRect/>
          </a:stretch>
        </p:blipFill>
        <p:spPr>
          <a:xfrm>
            <a:off x="311699" y="410324"/>
            <a:ext cx="2957849" cy="943675"/>
          </a:xfrm>
          <a:prstGeom prst="rect">
            <a:avLst/>
          </a:prstGeom>
          <a:noFill/>
          <a:ln>
            <a:noFill/>
          </a:ln>
        </p:spPr>
      </p:pic>
      <p:pic>
        <p:nvPicPr>
          <p:cNvPr id="57" name="Shape 57"/>
          <p:cNvPicPr preferRelativeResize="0"/>
          <p:nvPr/>
        </p:nvPicPr>
        <p:blipFill>
          <a:blip r:embed="rId4">
            <a:alphaModFix/>
          </a:blip>
          <a:stretch>
            <a:fillRect/>
          </a:stretch>
        </p:blipFill>
        <p:spPr>
          <a:xfrm>
            <a:off x="5557475" y="463062"/>
            <a:ext cx="3067050" cy="838200"/>
          </a:xfrm>
          <a:prstGeom prst="rect">
            <a:avLst/>
          </a:prstGeom>
          <a:noFill/>
          <a:ln>
            <a:noFill/>
          </a:ln>
        </p:spPr>
      </p:pic>
      <p:sp>
        <p:nvSpPr>
          <p:cNvPr id="2" name="CuadroTexto 1"/>
          <p:cNvSpPr txBox="1"/>
          <p:nvPr/>
        </p:nvSpPr>
        <p:spPr>
          <a:xfrm>
            <a:off x="1606231" y="3087657"/>
            <a:ext cx="6287960" cy="400110"/>
          </a:xfrm>
          <a:prstGeom prst="rect">
            <a:avLst/>
          </a:prstGeom>
          <a:noFill/>
        </p:spPr>
        <p:txBody>
          <a:bodyPr wrap="square" rtlCol="0">
            <a:spAutoFit/>
          </a:bodyPr>
          <a:lstStyle/>
          <a:p>
            <a:pPr algn="ctr"/>
            <a:r>
              <a:rPr lang="en-GB" sz="2000" dirty="0" smtClean="0"/>
              <a:t>Tutor : Laura </a:t>
            </a:r>
            <a:r>
              <a:rPr lang="en-GB" sz="2000" dirty="0" err="1" smtClean="0"/>
              <a:t>Igual</a:t>
            </a:r>
            <a:endParaRPr lang="es-ES" sz="20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Unsupervised Learning: Clustering</a:t>
            </a:r>
          </a:p>
        </p:txBody>
      </p:sp>
      <p:sp>
        <p:nvSpPr>
          <p:cNvPr id="122" name="Shape 12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GB"/>
              <a:t>Classification of patients in ADHD and no-ADHD          Cluster Analysis</a:t>
            </a:r>
          </a:p>
          <a:p>
            <a:pPr marL="457200" lvl="0" indent="-228600" rtl="0">
              <a:lnSpc>
                <a:spcPct val="150000"/>
              </a:lnSpc>
              <a:spcBef>
                <a:spcPts val="0"/>
              </a:spcBef>
              <a:buChar char="●"/>
            </a:pPr>
            <a:r>
              <a:rPr lang="en-GB"/>
              <a:t>Many methods for clustering, the following have been used</a:t>
            </a:r>
          </a:p>
          <a:p>
            <a:pPr marL="914400" lvl="1" indent="-228600" rtl="0">
              <a:lnSpc>
                <a:spcPct val="150000"/>
              </a:lnSpc>
              <a:spcBef>
                <a:spcPts val="0"/>
              </a:spcBef>
              <a:buChar char="○"/>
            </a:pPr>
            <a:r>
              <a:rPr lang="en-GB"/>
              <a:t>K-means</a:t>
            </a:r>
          </a:p>
          <a:p>
            <a:pPr marL="914400" lvl="1" indent="-228600" rtl="0">
              <a:lnSpc>
                <a:spcPct val="150000"/>
              </a:lnSpc>
              <a:spcBef>
                <a:spcPts val="0"/>
              </a:spcBef>
              <a:buChar char="○"/>
            </a:pPr>
            <a:r>
              <a:rPr lang="en-GB"/>
              <a:t>Gaussian Mixture Models</a:t>
            </a:r>
          </a:p>
          <a:p>
            <a:pPr marL="914400" lvl="1" indent="-228600" rtl="0">
              <a:lnSpc>
                <a:spcPct val="150000"/>
              </a:lnSpc>
              <a:spcBef>
                <a:spcPts val="0"/>
              </a:spcBef>
              <a:buChar char="○"/>
            </a:pPr>
            <a:r>
              <a:rPr lang="en-GB"/>
              <a:t>Hierarchical</a:t>
            </a:r>
          </a:p>
          <a:p>
            <a:pPr marL="914400" lvl="1" indent="-228600" rtl="0">
              <a:lnSpc>
                <a:spcPct val="150000"/>
              </a:lnSpc>
              <a:spcBef>
                <a:spcPts val="0"/>
              </a:spcBef>
              <a:buChar char="○"/>
            </a:pPr>
            <a:r>
              <a:rPr lang="en-GB"/>
              <a:t>Spectral</a:t>
            </a:r>
          </a:p>
          <a:p>
            <a:pPr marL="914400" lvl="1" indent="-228600" rtl="0">
              <a:lnSpc>
                <a:spcPct val="150000"/>
              </a:lnSpc>
              <a:spcBef>
                <a:spcPts val="0"/>
              </a:spcBef>
              <a:buChar char="○"/>
            </a:pPr>
            <a:r>
              <a:rPr lang="en-GB"/>
              <a:t>Self-organizing Map</a:t>
            </a:r>
          </a:p>
        </p:txBody>
      </p:sp>
      <p:cxnSp>
        <p:nvCxnSpPr>
          <p:cNvPr id="123" name="Shape 123"/>
          <p:cNvCxnSpPr/>
          <p:nvPr/>
        </p:nvCxnSpPr>
        <p:spPr>
          <a:xfrm>
            <a:off x="5884800" y="1440908"/>
            <a:ext cx="3993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Unsupervised Learning: Clustering</a:t>
            </a:r>
          </a:p>
        </p:txBody>
      </p:sp>
      <p:sp>
        <p:nvSpPr>
          <p:cNvPr id="129" name="Shape 12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GB"/>
              <a:t>Classification of patients in ADHD and no-ADHD          Cluster Analysis</a:t>
            </a:r>
          </a:p>
          <a:p>
            <a:pPr marL="457200" lvl="0" indent="-228600" rtl="0">
              <a:lnSpc>
                <a:spcPct val="150000"/>
              </a:lnSpc>
              <a:spcBef>
                <a:spcPts val="0"/>
              </a:spcBef>
              <a:buChar char="●"/>
            </a:pPr>
            <a:r>
              <a:rPr lang="en-GB"/>
              <a:t>Many methods for clustering, the following have been used</a:t>
            </a:r>
          </a:p>
          <a:p>
            <a:pPr marL="914400" lvl="1" indent="-228600" rtl="0">
              <a:lnSpc>
                <a:spcPct val="150000"/>
              </a:lnSpc>
              <a:spcBef>
                <a:spcPts val="0"/>
              </a:spcBef>
              <a:buChar char="○"/>
            </a:pPr>
            <a:r>
              <a:rPr lang="en-GB" b="1"/>
              <a:t>K-means</a:t>
            </a:r>
          </a:p>
          <a:p>
            <a:pPr marL="914400" lvl="1" indent="-228600" rtl="0">
              <a:lnSpc>
                <a:spcPct val="150000"/>
              </a:lnSpc>
              <a:spcBef>
                <a:spcPts val="0"/>
              </a:spcBef>
              <a:buChar char="○"/>
            </a:pPr>
            <a:r>
              <a:rPr lang="en-GB"/>
              <a:t>Gaussian Mixture Models</a:t>
            </a:r>
          </a:p>
          <a:p>
            <a:pPr marL="914400" lvl="1" indent="-228600" rtl="0">
              <a:lnSpc>
                <a:spcPct val="150000"/>
              </a:lnSpc>
              <a:spcBef>
                <a:spcPts val="0"/>
              </a:spcBef>
              <a:buChar char="○"/>
            </a:pPr>
            <a:r>
              <a:rPr lang="en-GB" b="1"/>
              <a:t>Hierarchical</a:t>
            </a:r>
          </a:p>
          <a:p>
            <a:pPr marL="914400" lvl="1" indent="-228600" rtl="0">
              <a:lnSpc>
                <a:spcPct val="150000"/>
              </a:lnSpc>
              <a:spcBef>
                <a:spcPts val="0"/>
              </a:spcBef>
              <a:buChar char="○"/>
            </a:pPr>
            <a:r>
              <a:rPr lang="en-GB"/>
              <a:t>Spectral</a:t>
            </a:r>
          </a:p>
          <a:p>
            <a:pPr marL="914400" lvl="1" indent="-228600" rtl="0">
              <a:lnSpc>
                <a:spcPct val="150000"/>
              </a:lnSpc>
              <a:spcBef>
                <a:spcPts val="0"/>
              </a:spcBef>
              <a:buChar char="○"/>
            </a:pPr>
            <a:r>
              <a:rPr lang="en-GB"/>
              <a:t>Self-organizing Map</a:t>
            </a:r>
          </a:p>
        </p:txBody>
      </p:sp>
      <p:cxnSp>
        <p:nvCxnSpPr>
          <p:cNvPr id="5" name="Shape 123"/>
          <p:cNvCxnSpPr/>
          <p:nvPr/>
        </p:nvCxnSpPr>
        <p:spPr>
          <a:xfrm>
            <a:off x="5884800" y="1440908"/>
            <a:ext cx="3993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K-means Clustering</a:t>
            </a:r>
          </a:p>
        </p:txBody>
      </p:sp>
      <p:sp>
        <p:nvSpPr>
          <p:cNvPr id="136" name="Shape 13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GB"/>
              <a:t>Clusters data by trying to separate samples in groups of equal variance</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b="1"/>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K-means Clustering</a:t>
            </a:r>
          </a:p>
        </p:txBody>
      </p:sp>
      <p:sp>
        <p:nvSpPr>
          <p:cNvPr id="144" name="Shape 14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GB"/>
              <a:t>Clusters data by trying to separate samples in groups of equal variance</a:t>
            </a:r>
          </a:p>
        </p:txBody>
      </p:sp>
      <p:pic>
        <p:nvPicPr>
          <p:cNvPr id="145" name="Shape 145" descr="Drawing"/>
          <p:cNvPicPr preferRelativeResize="0"/>
          <p:nvPr/>
        </p:nvPicPr>
        <p:blipFill>
          <a:blip r:embed="rId3">
            <a:alphaModFix/>
          </a:blip>
          <a:stretch>
            <a:fillRect/>
          </a:stretch>
        </p:blipFill>
        <p:spPr>
          <a:xfrm>
            <a:off x="311700" y="1567225"/>
            <a:ext cx="2541088" cy="2539999"/>
          </a:xfrm>
          <a:prstGeom prst="rect">
            <a:avLst/>
          </a:prstGeom>
          <a:noFill/>
          <a:ln>
            <a:noFill/>
          </a:ln>
        </p:spPr>
      </p:pic>
      <p:pic>
        <p:nvPicPr>
          <p:cNvPr id="146" name="Shape 146" descr="Drawing"/>
          <p:cNvPicPr preferRelativeResize="0"/>
          <p:nvPr/>
        </p:nvPicPr>
        <p:blipFill>
          <a:blip r:embed="rId4">
            <a:alphaModFix/>
          </a:blip>
          <a:stretch>
            <a:fillRect/>
          </a:stretch>
        </p:blipFill>
        <p:spPr>
          <a:xfrm>
            <a:off x="3014975" y="1567225"/>
            <a:ext cx="2541088" cy="2539999"/>
          </a:xfrm>
          <a:prstGeom prst="rect">
            <a:avLst/>
          </a:prstGeom>
          <a:noFill/>
          <a:ln>
            <a:noFill/>
          </a:ln>
        </p:spPr>
      </p:pic>
      <p:pic>
        <p:nvPicPr>
          <p:cNvPr id="147" name="Shape 147" descr="Drawing"/>
          <p:cNvPicPr preferRelativeResize="0"/>
          <p:nvPr/>
        </p:nvPicPr>
        <p:blipFill>
          <a:blip r:embed="rId5">
            <a:alphaModFix/>
          </a:blip>
          <a:stretch>
            <a:fillRect/>
          </a:stretch>
        </p:blipFill>
        <p:spPr>
          <a:xfrm>
            <a:off x="5718250" y="1567225"/>
            <a:ext cx="2541088" cy="25399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dirty="0"/>
              <a:t>K-means Clustering</a:t>
            </a:r>
          </a:p>
        </p:txBody>
      </p:sp>
      <p:sp>
        <p:nvSpPr>
          <p:cNvPr id="153" name="Shape 153"/>
          <p:cNvSpPr txBox="1">
            <a:spLocks noGrp="1"/>
          </p:cNvSpPr>
          <p:nvPr>
            <p:ph type="body" idx="1"/>
          </p:nvPr>
        </p:nvSpPr>
        <p:spPr>
          <a:xfrm>
            <a:off x="311700" y="1152475"/>
            <a:ext cx="8520600" cy="3528810"/>
          </a:xfrm>
          <a:prstGeom prst="rect">
            <a:avLst/>
          </a:prstGeom>
        </p:spPr>
        <p:txBody>
          <a:bodyPr lIns="91425" tIns="91425" rIns="91425" bIns="91425" anchor="t" anchorCtr="0">
            <a:noAutofit/>
          </a:bodyPr>
          <a:lstStyle/>
          <a:p>
            <a:pPr lvl="0">
              <a:spcBef>
                <a:spcPts val="0"/>
              </a:spcBef>
              <a:buNone/>
            </a:pPr>
            <a:r>
              <a:rPr lang="en-GB" dirty="0"/>
              <a:t>Clusters data by trying to separate samples in groups of equal variance</a:t>
            </a:r>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r>
              <a:rPr lang="en-GB" dirty="0" smtClean="0"/>
              <a:t>Silhouette values: 0.27, 0.23 and 0.22</a:t>
            </a:r>
            <a:endParaRPr lang="en-GB" dirty="0"/>
          </a:p>
          <a:p>
            <a:pPr lvl="0" rtl="0">
              <a:spcBef>
                <a:spcPts val="0"/>
              </a:spcBef>
              <a:buNone/>
            </a:pPr>
            <a:endParaRPr dirty="0"/>
          </a:p>
        </p:txBody>
      </p:sp>
      <p:pic>
        <p:nvPicPr>
          <p:cNvPr id="154" name="Shape 154" descr="Drawing"/>
          <p:cNvPicPr preferRelativeResize="0"/>
          <p:nvPr/>
        </p:nvPicPr>
        <p:blipFill>
          <a:blip r:embed="rId3">
            <a:alphaModFix/>
          </a:blip>
          <a:stretch>
            <a:fillRect/>
          </a:stretch>
        </p:blipFill>
        <p:spPr>
          <a:xfrm>
            <a:off x="311700" y="1567225"/>
            <a:ext cx="2541088" cy="2539999"/>
          </a:xfrm>
          <a:prstGeom prst="rect">
            <a:avLst/>
          </a:prstGeom>
          <a:noFill/>
          <a:ln>
            <a:noFill/>
          </a:ln>
        </p:spPr>
      </p:pic>
      <p:pic>
        <p:nvPicPr>
          <p:cNvPr id="155" name="Shape 155" descr="Drawing"/>
          <p:cNvPicPr preferRelativeResize="0"/>
          <p:nvPr/>
        </p:nvPicPr>
        <p:blipFill>
          <a:blip r:embed="rId4">
            <a:alphaModFix/>
          </a:blip>
          <a:stretch>
            <a:fillRect/>
          </a:stretch>
        </p:blipFill>
        <p:spPr>
          <a:xfrm>
            <a:off x="3014975" y="1567225"/>
            <a:ext cx="2541088" cy="2539999"/>
          </a:xfrm>
          <a:prstGeom prst="rect">
            <a:avLst/>
          </a:prstGeom>
          <a:noFill/>
          <a:ln>
            <a:noFill/>
          </a:ln>
        </p:spPr>
      </p:pic>
      <p:pic>
        <p:nvPicPr>
          <p:cNvPr id="156" name="Shape 156" descr="Drawing"/>
          <p:cNvPicPr preferRelativeResize="0"/>
          <p:nvPr/>
        </p:nvPicPr>
        <p:blipFill>
          <a:blip r:embed="rId5">
            <a:alphaModFix/>
          </a:blip>
          <a:stretch>
            <a:fillRect/>
          </a:stretch>
        </p:blipFill>
        <p:spPr>
          <a:xfrm>
            <a:off x="5718250" y="1567225"/>
            <a:ext cx="2541088" cy="25399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K-means Clustering</a:t>
            </a:r>
          </a:p>
        </p:txBody>
      </p:sp>
      <p:sp>
        <p:nvSpPr>
          <p:cNvPr id="153" name="Shape 15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GB"/>
              <a:t>Clusters data by trying to separate samples in groups of equal variance</a:t>
            </a: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r>
              <a:rPr lang="en-GB"/>
              <a:t>Predisposition to look for clusters of similar size</a:t>
            </a:r>
          </a:p>
          <a:p>
            <a:pPr lvl="0" rtl="0">
              <a:spcBef>
                <a:spcPts val="0"/>
              </a:spcBef>
              <a:buNone/>
            </a:pPr>
            <a:endParaRPr/>
          </a:p>
        </p:txBody>
      </p:sp>
      <p:pic>
        <p:nvPicPr>
          <p:cNvPr id="154" name="Shape 154" descr="Drawing"/>
          <p:cNvPicPr preferRelativeResize="0"/>
          <p:nvPr/>
        </p:nvPicPr>
        <p:blipFill>
          <a:blip r:embed="rId3">
            <a:alphaModFix/>
          </a:blip>
          <a:stretch>
            <a:fillRect/>
          </a:stretch>
        </p:blipFill>
        <p:spPr>
          <a:xfrm>
            <a:off x="311700" y="1567225"/>
            <a:ext cx="2541088" cy="2539999"/>
          </a:xfrm>
          <a:prstGeom prst="rect">
            <a:avLst/>
          </a:prstGeom>
          <a:noFill/>
          <a:ln>
            <a:noFill/>
          </a:ln>
        </p:spPr>
      </p:pic>
      <p:pic>
        <p:nvPicPr>
          <p:cNvPr id="155" name="Shape 155" descr="Drawing"/>
          <p:cNvPicPr preferRelativeResize="0"/>
          <p:nvPr/>
        </p:nvPicPr>
        <p:blipFill>
          <a:blip r:embed="rId4">
            <a:alphaModFix/>
          </a:blip>
          <a:stretch>
            <a:fillRect/>
          </a:stretch>
        </p:blipFill>
        <p:spPr>
          <a:xfrm>
            <a:off x="3014975" y="1567225"/>
            <a:ext cx="2541088" cy="2539999"/>
          </a:xfrm>
          <a:prstGeom prst="rect">
            <a:avLst/>
          </a:prstGeom>
          <a:noFill/>
          <a:ln>
            <a:noFill/>
          </a:ln>
        </p:spPr>
      </p:pic>
      <p:pic>
        <p:nvPicPr>
          <p:cNvPr id="156" name="Shape 156" descr="Drawing"/>
          <p:cNvPicPr preferRelativeResize="0"/>
          <p:nvPr/>
        </p:nvPicPr>
        <p:blipFill>
          <a:blip r:embed="rId5">
            <a:alphaModFix/>
          </a:blip>
          <a:stretch>
            <a:fillRect/>
          </a:stretch>
        </p:blipFill>
        <p:spPr>
          <a:xfrm>
            <a:off x="5718250" y="1567225"/>
            <a:ext cx="2541088" cy="2539999"/>
          </a:xfrm>
          <a:prstGeom prst="rect">
            <a:avLst/>
          </a:prstGeom>
          <a:noFill/>
          <a:ln>
            <a:noFill/>
          </a:ln>
        </p:spPr>
      </p:pic>
    </p:spTree>
    <p:extLst>
      <p:ext uri="{BB962C8B-B14F-4D97-AF65-F5344CB8AC3E}">
        <p14:creationId xmlns:p14="http://schemas.microsoft.com/office/powerpoint/2010/main" val="4600231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Hierarchical Clustering</a:t>
            </a:r>
          </a:p>
        </p:txBody>
      </p:sp>
      <p:sp>
        <p:nvSpPr>
          <p:cNvPr id="162" name="Shape 16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GB"/>
              <a:t>Algorithms build nested clusters by merging points and clusters successively</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b="1"/>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(Ward) Hierarchical Clustering</a:t>
            </a:r>
          </a:p>
        </p:txBody>
      </p:sp>
      <p:sp>
        <p:nvSpPr>
          <p:cNvPr id="168" name="Shape 16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GB"/>
              <a:t>Minimizes the sum of squared differences within all clusters, similar to the k-means method tackled with a hierarchical approach.</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b="1"/>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(Ward) Hierarchical Clustering</a:t>
            </a:r>
          </a:p>
        </p:txBody>
      </p:sp>
      <p:sp>
        <p:nvSpPr>
          <p:cNvPr id="174" name="Shape 17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GB"/>
              <a:t>Minimizes the sum of squared differences within all clusters, similar to the k-means method tackled with a hierarchical approach</a:t>
            </a: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b="1"/>
          </a:p>
        </p:txBody>
      </p:sp>
      <p:pic>
        <p:nvPicPr>
          <p:cNvPr id="7" name="Shape 175" descr="Drawing"/>
          <p:cNvPicPr preferRelativeResize="0"/>
          <p:nvPr/>
        </p:nvPicPr>
        <p:blipFill>
          <a:blip r:embed="rId3">
            <a:alphaModFix/>
          </a:blip>
          <a:stretch>
            <a:fillRect/>
          </a:stretch>
        </p:blipFill>
        <p:spPr>
          <a:xfrm>
            <a:off x="311700" y="1856886"/>
            <a:ext cx="2541088" cy="2539999"/>
          </a:xfrm>
          <a:prstGeom prst="rect">
            <a:avLst/>
          </a:prstGeom>
          <a:noFill/>
          <a:ln>
            <a:noFill/>
          </a:ln>
        </p:spPr>
      </p:pic>
      <p:pic>
        <p:nvPicPr>
          <p:cNvPr id="8" name="Shape 176" descr="Drawing"/>
          <p:cNvPicPr preferRelativeResize="0"/>
          <p:nvPr/>
        </p:nvPicPr>
        <p:blipFill>
          <a:blip r:embed="rId4">
            <a:alphaModFix/>
          </a:blip>
          <a:stretch>
            <a:fillRect/>
          </a:stretch>
        </p:blipFill>
        <p:spPr>
          <a:xfrm>
            <a:off x="2912325" y="1856886"/>
            <a:ext cx="2541088" cy="2539999"/>
          </a:xfrm>
          <a:prstGeom prst="rect">
            <a:avLst/>
          </a:prstGeom>
          <a:noFill/>
          <a:ln>
            <a:noFill/>
          </a:ln>
        </p:spPr>
      </p:pic>
      <p:pic>
        <p:nvPicPr>
          <p:cNvPr id="9" name="Shape 177" descr="Drawing"/>
          <p:cNvPicPr preferRelativeResize="0"/>
          <p:nvPr/>
        </p:nvPicPr>
        <p:blipFill>
          <a:blip r:embed="rId5">
            <a:alphaModFix/>
          </a:blip>
          <a:stretch>
            <a:fillRect/>
          </a:stretch>
        </p:blipFill>
        <p:spPr>
          <a:xfrm>
            <a:off x="5512950" y="1856886"/>
            <a:ext cx="2541088" cy="25399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(Ward) Hierarchical Clustering</a:t>
            </a:r>
          </a:p>
        </p:txBody>
      </p:sp>
      <p:sp>
        <p:nvSpPr>
          <p:cNvPr id="183" name="Shape 18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GB"/>
              <a:t>Minimizes the sum of squared differences within all clusters, similar to the k-means method tackled with a hierarchical approach</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GB"/>
              <a:t>Classification of patients in two categories after being grouped one by one</a:t>
            </a:r>
          </a:p>
          <a:p>
            <a:pPr lvl="0" rtl="0">
              <a:spcBef>
                <a:spcPts val="0"/>
              </a:spcBef>
              <a:buNone/>
            </a:pPr>
            <a:endParaRPr/>
          </a:p>
          <a:p>
            <a:pPr lvl="0" rtl="0">
              <a:spcBef>
                <a:spcPts val="0"/>
              </a:spcBef>
              <a:buNone/>
            </a:pPr>
            <a:endParaRPr/>
          </a:p>
          <a:p>
            <a:pPr lvl="0" rtl="0">
              <a:spcBef>
                <a:spcPts val="0"/>
              </a:spcBef>
              <a:buNone/>
            </a:pPr>
            <a:endParaRPr b="1"/>
          </a:p>
        </p:txBody>
      </p:sp>
      <p:pic>
        <p:nvPicPr>
          <p:cNvPr id="7" name="Shape 175" descr="Drawing"/>
          <p:cNvPicPr preferRelativeResize="0"/>
          <p:nvPr/>
        </p:nvPicPr>
        <p:blipFill>
          <a:blip r:embed="rId3">
            <a:alphaModFix/>
          </a:blip>
          <a:stretch>
            <a:fillRect/>
          </a:stretch>
        </p:blipFill>
        <p:spPr>
          <a:xfrm>
            <a:off x="311700" y="1856886"/>
            <a:ext cx="2541088" cy="2539999"/>
          </a:xfrm>
          <a:prstGeom prst="rect">
            <a:avLst/>
          </a:prstGeom>
          <a:noFill/>
          <a:ln>
            <a:noFill/>
          </a:ln>
        </p:spPr>
      </p:pic>
      <p:pic>
        <p:nvPicPr>
          <p:cNvPr id="8" name="Shape 176" descr="Drawing"/>
          <p:cNvPicPr preferRelativeResize="0"/>
          <p:nvPr/>
        </p:nvPicPr>
        <p:blipFill>
          <a:blip r:embed="rId4">
            <a:alphaModFix/>
          </a:blip>
          <a:stretch>
            <a:fillRect/>
          </a:stretch>
        </p:blipFill>
        <p:spPr>
          <a:xfrm>
            <a:off x="2912325" y="1856886"/>
            <a:ext cx="2541088" cy="2539999"/>
          </a:xfrm>
          <a:prstGeom prst="rect">
            <a:avLst/>
          </a:prstGeom>
          <a:noFill/>
          <a:ln>
            <a:noFill/>
          </a:ln>
        </p:spPr>
      </p:pic>
      <p:pic>
        <p:nvPicPr>
          <p:cNvPr id="9" name="Shape 177" descr="Drawing"/>
          <p:cNvPicPr preferRelativeResize="0"/>
          <p:nvPr/>
        </p:nvPicPr>
        <p:blipFill>
          <a:blip r:embed="rId5">
            <a:alphaModFix/>
          </a:blip>
          <a:stretch>
            <a:fillRect/>
          </a:stretch>
        </p:blipFill>
        <p:spPr>
          <a:xfrm>
            <a:off x="5512950" y="1856886"/>
            <a:ext cx="2541088" cy="25399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Outline</a:t>
            </a:r>
          </a:p>
        </p:txBody>
      </p:sp>
      <p:sp>
        <p:nvSpPr>
          <p:cNvPr id="63" name="Shape 6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GB"/>
              <a:t>Introduction to ADHD and EEG signals</a:t>
            </a:r>
          </a:p>
          <a:p>
            <a:pPr marL="457200" lvl="0" indent="-228600" rtl="0">
              <a:spcBef>
                <a:spcPts val="0"/>
              </a:spcBef>
              <a:buChar char="●"/>
            </a:pPr>
            <a:r>
              <a:rPr lang="en-GB"/>
              <a:t>Understanding our data: Visualization of A,B,C experiments</a:t>
            </a:r>
          </a:p>
          <a:p>
            <a:pPr marL="457200" lvl="0" indent="-228600" rtl="0">
              <a:spcBef>
                <a:spcPts val="0"/>
              </a:spcBef>
              <a:buChar char="●"/>
            </a:pPr>
            <a:r>
              <a:rPr lang="en-GB"/>
              <a:t>Classification of ADHD and healthy subjects: Clusterization</a:t>
            </a:r>
          </a:p>
          <a:p>
            <a:pPr marL="457200" lvl="0" indent="-228600" rtl="0">
              <a:spcBef>
                <a:spcPts val="0"/>
              </a:spcBef>
              <a:buChar char="●"/>
            </a:pPr>
            <a:r>
              <a:rPr lang="en-GB"/>
              <a:t>Towards ADHD diagnosis using EEG: Supervised Learning</a:t>
            </a:r>
          </a:p>
          <a:p>
            <a:pPr marL="457200" lvl="0" indent="-228600" rtl="0">
              <a:spcBef>
                <a:spcPts val="0"/>
              </a:spcBef>
              <a:buChar char="●"/>
            </a:pPr>
            <a:r>
              <a:rPr lang="en-GB"/>
              <a:t>Towards ADHD diagnosis using EEG: Visualization of healthy/ADHD subjects</a:t>
            </a:r>
          </a:p>
          <a:p>
            <a:pPr marL="457200" lvl="0" indent="-228600" rtl="0">
              <a:spcBef>
                <a:spcPts val="0"/>
              </a:spcBef>
              <a:buChar char="●"/>
            </a:pPr>
            <a:r>
              <a:rPr lang="en-GB"/>
              <a:t>Towards ADHD diagnosis using EEG: Correlation graph analysis </a:t>
            </a:r>
          </a:p>
          <a:p>
            <a:pPr marL="457200" lvl="0" indent="-228600" rtl="0">
              <a:spcBef>
                <a:spcPts val="0"/>
              </a:spcBef>
              <a:buChar char="●"/>
            </a:pPr>
            <a:r>
              <a:rPr lang="en-GB"/>
              <a:t>Conclusions</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Comparing Clusterings</a:t>
            </a:r>
          </a:p>
        </p:txBody>
      </p:sp>
      <p:sp>
        <p:nvSpPr>
          <p:cNvPr id="192" name="Shape 19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93" name="Shape 193"/>
          <p:cNvPicPr preferRelativeResize="0"/>
          <p:nvPr/>
        </p:nvPicPr>
        <p:blipFill>
          <a:blip r:embed="rId3">
            <a:alphaModFix/>
          </a:blip>
          <a:stretch>
            <a:fillRect/>
          </a:stretch>
        </p:blipFill>
        <p:spPr>
          <a:xfrm>
            <a:off x="311700" y="1152475"/>
            <a:ext cx="8520600" cy="25050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Comparing Clusterings</a:t>
            </a:r>
          </a:p>
        </p:txBody>
      </p:sp>
      <p:sp>
        <p:nvSpPr>
          <p:cNvPr id="199" name="Shape 19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GB"/>
              <a:t>Uneven cluster size!</a:t>
            </a:r>
          </a:p>
        </p:txBody>
      </p:sp>
      <p:pic>
        <p:nvPicPr>
          <p:cNvPr id="200" name="Shape 200"/>
          <p:cNvPicPr preferRelativeResize="0"/>
          <p:nvPr/>
        </p:nvPicPr>
        <p:blipFill>
          <a:blip r:embed="rId3">
            <a:alphaModFix/>
          </a:blip>
          <a:stretch>
            <a:fillRect/>
          </a:stretch>
        </p:blipFill>
        <p:spPr>
          <a:xfrm>
            <a:off x="311700" y="1152475"/>
            <a:ext cx="8520600" cy="2505075"/>
          </a:xfrm>
          <a:prstGeom prst="rect">
            <a:avLst/>
          </a:prstGeom>
          <a:noFill/>
          <a:ln>
            <a:noFill/>
          </a:ln>
        </p:spPr>
      </p:pic>
      <p:sp>
        <p:nvSpPr>
          <p:cNvPr id="201" name="Shape 201"/>
          <p:cNvSpPr/>
          <p:nvPr/>
        </p:nvSpPr>
        <p:spPr>
          <a:xfrm>
            <a:off x="5391650" y="831524"/>
            <a:ext cx="2030400" cy="2909100"/>
          </a:xfrm>
          <a:prstGeom prst="ellipse">
            <a:avLst/>
          </a:prstGeom>
          <a:noFill/>
          <a:ln w="3810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02" name="Shape 202"/>
          <p:cNvCxnSpPr/>
          <p:nvPr/>
        </p:nvCxnSpPr>
        <p:spPr>
          <a:xfrm>
            <a:off x="5884800" y="1368550"/>
            <a:ext cx="399300" cy="0"/>
          </a:xfrm>
          <a:prstGeom prst="straightConnector1">
            <a:avLst/>
          </a:prstGeom>
          <a:noFill/>
          <a:ln w="9525" cap="flat" cmpd="sng">
            <a:solidFill>
              <a:schemeClr val="dk2"/>
            </a:solidFill>
            <a:prstDash val="solid"/>
            <a:round/>
            <a:headEnd type="none" w="lg" len="lg"/>
            <a:tailEnd type="triangle" w="lg" len="lg"/>
          </a:ln>
        </p:spPr>
      </p:cxnSp>
      <p:cxnSp>
        <p:nvCxnSpPr>
          <p:cNvPr id="203" name="Shape 203"/>
          <p:cNvCxnSpPr/>
          <p:nvPr/>
        </p:nvCxnSpPr>
        <p:spPr>
          <a:xfrm>
            <a:off x="5884800" y="1368550"/>
            <a:ext cx="399300" cy="0"/>
          </a:xfrm>
          <a:prstGeom prst="straightConnector1">
            <a:avLst/>
          </a:prstGeom>
          <a:noFill/>
          <a:ln w="9525" cap="flat" cmpd="sng">
            <a:solidFill>
              <a:schemeClr val="dk2"/>
            </a:solidFill>
            <a:prstDash val="solid"/>
            <a:round/>
            <a:headEnd type="none" w="lg" len="lg"/>
            <a:tailEnd type="triangle" w="lg" len="lg"/>
          </a:ln>
        </p:spPr>
      </p:cxnSp>
      <p:sp>
        <p:nvSpPr>
          <p:cNvPr id="204" name="Shape 204"/>
          <p:cNvSpPr/>
          <p:nvPr/>
        </p:nvSpPr>
        <p:spPr>
          <a:xfrm>
            <a:off x="206650" y="831537"/>
            <a:ext cx="2030400" cy="2909100"/>
          </a:xfrm>
          <a:prstGeom prst="ellipse">
            <a:avLst/>
          </a:prstGeom>
          <a:noFill/>
          <a:ln w="3810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Comparing Clusterings</a:t>
            </a:r>
          </a:p>
        </p:txBody>
      </p:sp>
      <p:sp>
        <p:nvSpPr>
          <p:cNvPr id="210" name="Shape 21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GB"/>
              <a:t>Easy to discern similarity of patients and sequential grouping (Dendrogram) </a:t>
            </a:r>
          </a:p>
        </p:txBody>
      </p:sp>
      <p:pic>
        <p:nvPicPr>
          <p:cNvPr id="211" name="Shape 211"/>
          <p:cNvPicPr preferRelativeResize="0"/>
          <p:nvPr/>
        </p:nvPicPr>
        <p:blipFill>
          <a:blip r:embed="rId3">
            <a:alphaModFix/>
          </a:blip>
          <a:stretch>
            <a:fillRect/>
          </a:stretch>
        </p:blipFill>
        <p:spPr>
          <a:xfrm>
            <a:off x="311700" y="1152475"/>
            <a:ext cx="8520600" cy="2505075"/>
          </a:xfrm>
          <a:prstGeom prst="rect">
            <a:avLst/>
          </a:prstGeom>
          <a:noFill/>
          <a:ln>
            <a:noFill/>
          </a:ln>
        </p:spPr>
      </p:pic>
      <p:sp>
        <p:nvSpPr>
          <p:cNvPr id="212" name="Shape 212"/>
          <p:cNvSpPr/>
          <p:nvPr/>
        </p:nvSpPr>
        <p:spPr>
          <a:xfrm>
            <a:off x="5391650" y="831524"/>
            <a:ext cx="2030400" cy="2909100"/>
          </a:xfrm>
          <a:prstGeom prst="ellipse">
            <a:avLst/>
          </a:prstGeom>
          <a:noFill/>
          <a:ln w="3810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13" name="Shape 213"/>
          <p:cNvCxnSpPr/>
          <p:nvPr/>
        </p:nvCxnSpPr>
        <p:spPr>
          <a:xfrm>
            <a:off x="5884800" y="1368550"/>
            <a:ext cx="399300" cy="0"/>
          </a:xfrm>
          <a:prstGeom prst="straightConnector1">
            <a:avLst/>
          </a:prstGeom>
          <a:noFill/>
          <a:ln w="9525" cap="flat" cmpd="sng">
            <a:solidFill>
              <a:schemeClr val="dk2"/>
            </a:solidFill>
            <a:prstDash val="solid"/>
            <a:round/>
            <a:headEnd type="none" w="lg" len="lg"/>
            <a:tailEnd type="triangle" w="lg" len="lg"/>
          </a:ln>
        </p:spPr>
      </p:cxnSp>
      <p:cxnSp>
        <p:nvCxnSpPr>
          <p:cNvPr id="214" name="Shape 214"/>
          <p:cNvCxnSpPr/>
          <p:nvPr/>
        </p:nvCxnSpPr>
        <p:spPr>
          <a:xfrm>
            <a:off x="5884800" y="1368550"/>
            <a:ext cx="3993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Dendrogram: Experiment A</a:t>
            </a:r>
          </a:p>
        </p:txBody>
      </p:sp>
      <p:sp>
        <p:nvSpPr>
          <p:cNvPr id="220" name="Shape 22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b="1"/>
          </a:p>
        </p:txBody>
      </p:sp>
      <p:pic>
        <p:nvPicPr>
          <p:cNvPr id="221" name="Shape 221" descr="Drawing"/>
          <p:cNvPicPr preferRelativeResize="0"/>
          <p:nvPr/>
        </p:nvPicPr>
        <p:blipFill>
          <a:blip r:embed="rId3">
            <a:alphaModFix/>
          </a:blip>
          <a:stretch>
            <a:fillRect/>
          </a:stretch>
        </p:blipFill>
        <p:spPr>
          <a:xfrm>
            <a:off x="0" y="1017724"/>
            <a:ext cx="9144000" cy="41257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indent="457200" algn="l" rtl="0">
              <a:spcBef>
                <a:spcPts val="0"/>
              </a:spcBef>
              <a:buNone/>
            </a:pPr>
            <a:r>
              <a:rPr lang="en-GB" sz="2800">
                <a:solidFill>
                  <a:schemeClr val="dk2"/>
                </a:solidFill>
              </a:rPr>
              <a:t>Towards EEG diagnosis of ADHD: </a:t>
            </a:r>
          </a:p>
          <a:p>
            <a:pPr lvl="0" indent="457200" algn="l" rtl="0">
              <a:spcBef>
                <a:spcPts val="0"/>
              </a:spcBef>
              <a:buNone/>
            </a:pPr>
            <a:r>
              <a:rPr lang="en-GB" sz="2800" b="1">
                <a:solidFill>
                  <a:schemeClr val="dk2"/>
                </a:solidFill>
              </a:rPr>
              <a:t>Supervised Learning</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Supervised Learning for diagnosis prediction</a:t>
            </a:r>
          </a:p>
        </p:txBody>
      </p:sp>
      <p:sp>
        <p:nvSpPr>
          <p:cNvPr id="232" name="Shape 232"/>
          <p:cNvSpPr txBox="1">
            <a:spLocks noGrp="1"/>
          </p:cNvSpPr>
          <p:nvPr>
            <p:ph type="body" idx="1"/>
          </p:nvPr>
        </p:nvSpPr>
        <p:spPr>
          <a:xfrm>
            <a:off x="311700" y="1152475"/>
            <a:ext cx="8520600" cy="3578700"/>
          </a:xfrm>
          <a:prstGeom prst="rect">
            <a:avLst/>
          </a:prstGeom>
        </p:spPr>
        <p:txBody>
          <a:bodyPr lIns="91425" tIns="91425" rIns="91425" bIns="91425" anchor="t" anchorCtr="0">
            <a:noAutofit/>
          </a:bodyPr>
          <a:lstStyle/>
          <a:p>
            <a:pPr lvl="0" rtl="0">
              <a:spcBef>
                <a:spcPts val="0"/>
              </a:spcBef>
              <a:buNone/>
            </a:pPr>
            <a:endParaRPr/>
          </a:p>
          <a:p>
            <a:pPr marL="457200" lvl="0" indent="-228600" rtl="0">
              <a:spcBef>
                <a:spcPts val="0"/>
              </a:spcBef>
              <a:buChar char="●"/>
            </a:pPr>
            <a:r>
              <a:rPr lang="en-GB"/>
              <a:t>ADHD and healthy subjects labelled with results of hierarchical clustering </a:t>
            </a:r>
          </a:p>
          <a:p>
            <a:pPr marL="457200" lvl="0" indent="0" rtl="0">
              <a:spcBef>
                <a:spcPts val="0"/>
              </a:spcBef>
              <a:buNone/>
            </a:pPr>
            <a:r>
              <a:rPr lang="en-GB" b="1">
                <a:solidFill>
                  <a:srgbClr val="000000"/>
                </a:solidFill>
                <a:highlight>
                  <a:srgbClr val="FFFFFF"/>
                </a:highlight>
                <a:latin typeface="Roboto"/>
                <a:ea typeface="Roboto"/>
                <a:cs typeface="Roboto"/>
                <a:sym typeface="Roboto"/>
              </a:rPr>
              <a:t>Motivation</a:t>
            </a:r>
            <a:r>
              <a:rPr lang="en-GB" sz="1400">
                <a:solidFill>
                  <a:srgbClr val="000000"/>
                </a:solidFill>
                <a:highlight>
                  <a:srgbClr val="FFFFFF"/>
                </a:highlight>
                <a:latin typeface="Roboto"/>
                <a:ea typeface="Roboto"/>
                <a:cs typeface="Roboto"/>
                <a:sym typeface="Roboto"/>
              </a:rPr>
              <a:t> </a:t>
            </a:r>
          </a:p>
          <a:p>
            <a:pPr marL="457200" lvl="0" indent="-330200" rtl="0">
              <a:spcBef>
                <a:spcPts val="0"/>
              </a:spcBef>
              <a:buClr>
                <a:srgbClr val="333333"/>
              </a:buClr>
              <a:buSzPct val="100000"/>
              <a:buFont typeface="Roboto"/>
              <a:buChar char="-"/>
            </a:pPr>
            <a:r>
              <a:rPr lang="en-GB" sz="1600">
                <a:solidFill>
                  <a:srgbClr val="333333"/>
                </a:solidFill>
                <a:highlight>
                  <a:srgbClr val="FFFFFF"/>
                </a:highlight>
                <a:latin typeface="Roboto"/>
                <a:ea typeface="Roboto"/>
                <a:cs typeface="Roboto"/>
                <a:sym typeface="Roboto"/>
              </a:rPr>
              <a:t>The first motivation was to provide a predictive model of ADHD patients that could be tested as a case study.</a:t>
            </a:r>
          </a:p>
          <a:p>
            <a:pPr marL="457200" lvl="0" indent="-330200" rtl="0">
              <a:spcBef>
                <a:spcPts val="0"/>
              </a:spcBef>
              <a:buClr>
                <a:srgbClr val="333333"/>
              </a:buClr>
              <a:buSzPct val="100000"/>
              <a:buFont typeface="Roboto"/>
              <a:buChar char="-"/>
            </a:pPr>
            <a:r>
              <a:rPr lang="en-GB" sz="1600">
                <a:solidFill>
                  <a:srgbClr val="333333"/>
                </a:solidFill>
                <a:highlight>
                  <a:srgbClr val="FFFFFF"/>
                </a:highlight>
                <a:latin typeface="Roboto"/>
                <a:ea typeface="Roboto"/>
                <a:cs typeface="Roboto"/>
                <a:sym typeface="Roboto"/>
              </a:rPr>
              <a:t>The second, to shed light on the finding of the most relevant features for detecting Biomarkers of ADHD disease and to support the findings in the correlations of our data analysis.</a:t>
            </a:r>
          </a:p>
          <a:p>
            <a:pPr marL="457200" lvl="0" indent="0" rtl="0">
              <a:spcBef>
                <a:spcPts val="0"/>
              </a:spcBef>
              <a:buNone/>
            </a:pPr>
            <a:endParaRPr/>
          </a:p>
          <a:p>
            <a:pPr lvl="0" rtl="0">
              <a:spcBef>
                <a:spcPts val="0"/>
              </a:spcBef>
              <a:buNone/>
            </a:pPr>
            <a:endParaRPr/>
          </a:p>
          <a:p>
            <a:pPr lvl="0" rtl="0">
              <a:spcBef>
                <a:spcPts val="0"/>
              </a:spcBef>
              <a:buNone/>
            </a:pPr>
            <a:endParaRPr/>
          </a:p>
          <a:p>
            <a:pPr lvl="0" rtl="0">
              <a:lnSpc>
                <a:spcPct val="100000"/>
              </a:lnSpc>
              <a:spcBef>
                <a:spcPts val="0"/>
              </a:spcBef>
              <a:spcAft>
                <a:spcPts val="0"/>
              </a:spcAft>
              <a:buClr>
                <a:schemeClr val="dk1"/>
              </a:buClr>
              <a:buSzPct val="78571"/>
              <a:buFont typeface="Arial"/>
              <a:buNone/>
            </a:pPr>
            <a:endParaRPr sz="1400">
              <a:solidFill>
                <a:schemeClr val="dk1"/>
              </a:solidFill>
            </a:endParaRPr>
          </a:p>
          <a:p>
            <a:pPr lvl="0" rtl="0">
              <a:spcBef>
                <a:spcPts val="0"/>
              </a:spcBef>
              <a:buNone/>
            </a:pPr>
            <a:endParaRPr/>
          </a:p>
          <a:p>
            <a:pPr lvl="0" rt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GB"/>
              <a:t>Supervised Learning </a:t>
            </a:r>
          </a:p>
        </p:txBody>
      </p:sp>
      <p:sp>
        <p:nvSpPr>
          <p:cNvPr id="238" name="Shape 23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a:spcBef>
                <a:spcPts val="0"/>
              </a:spcBef>
              <a:buChar char="●"/>
            </a:pPr>
            <a:r>
              <a:rPr lang="en-GB" b="1" dirty="0" smtClean="0"/>
              <a:t>Algorithms </a:t>
            </a:r>
            <a:r>
              <a:rPr lang="en-GB" b="1" dirty="0"/>
              <a:t>used for Supervised Learning:</a:t>
            </a:r>
          </a:p>
          <a:p>
            <a:pPr marL="914400" lvl="1" indent="-228600">
              <a:spcBef>
                <a:spcPts val="0"/>
              </a:spcBef>
              <a:buChar char="○"/>
            </a:pPr>
            <a:r>
              <a:rPr lang="en-GB" dirty="0"/>
              <a:t>Random Forest</a:t>
            </a:r>
          </a:p>
          <a:p>
            <a:pPr marL="914400" lvl="1" indent="-228600" rtl="0">
              <a:spcBef>
                <a:spcPts val="0"/>
              </a:spcBef>
              <a:buChar char="○"/>
            </a:pPr>
            <a:r>
              <a:rPr lang="en-GB" dirty="0"/>
              <a:t>Support Vector Machines</a:t>
            </a:r>
          </a:p>
          <a:p>
            <a:pPr marL="457200" lvl="0" indent="-228600" rtl="0">
              <a:spcBef>
                <a:spcPts val="0"/>
              </a:spcBef>
              <a:buChar char="●"/>
            </a:pPr>
            <a:r>
              <a:rPr lang="en-GB" b="1" dirty="0"/>
              <a:t>Metrics used for measuring performance</a:t>
            </a:r>
          </a:p>
          <a:p>
            <a:pPr marL="914400" lvl="1" indent="-228600" rtl="0">
              <a:spcBef>
                <a:spcPts val="0"/>
              </a:spcBef>
              <a:buChar char="○"/>
            </a:pPr>
            <a:r>
              <a:rPr lang="en-GB" dirty="0"/>
              <a:t>Precision</a:t>
            </a:r>
          </a:p>
          <a:p>
            <a:pPr marL="914400" lvl="1" indent="-228600" rtl="0">
              <a:spcBef>
                <a:spcPts val="0"/>
              </a:spcBef>
              <a:buChar char="○"/>
            </a:pPr>
            <a:r>
              <a:rPr lang="en-GB" dirty="0"/>
              <a:t>Recall</a:t>
            </a:r>
          </a:p>
          <a:p>
            <a:pPr marL="914400" lvl="1" indent="-228600" rtl="0">
              <a:spcBef>
                <a:spcPts val="0"/>
              </a:spcBef>
              <a:buChar char="○"/>
            </a:pPr>
            <a:r>
              <a:rPr lang="en-GB" dirty="0"/>
              <a:t>F1-measure</a:t>
            </a:r>
          </a:p>
          <a:p>
            <a:pPr marL="914400" lvl="1" indent="-228600">
              <a:spcBef>
                <a:spcPts val="0"/>
              </a:spcBef>
              <a:buChar char="○"/>
            </a:pPr>
            <a:r>
              <a:rPr lang="en-GB" dirty="0"/>
              <a:t>K-fold leave one out</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263975" y="140425"/>
            <a:ext cx="8520600" cy="572700"/>
          </a:xfrm>
          <a:prstGeom prst="rect">
            <a:avLst/>
          </a:prstGeom>
        </p:spPr>
        <p:txBody>
          <a:bodyPr lIns="91425" tIns="91425" rIns="91425" bIns="91425" anchor="t" anchorCtr="0">
            <a:noAutofit/>
          </a:bodyPr>
          <a:lstStyle/>
          <a:p>
            <a:pPr lvl="0" rtl="0">
              <a:spcBef>
                <a:spcPts val="0"/>
              </a:spcBef>
              <a:buNone/>
            </a:pPr>
            <a:r>
              <a:rPr lang="en-GB"/>
              <a:t>Support Vector Classifier-experiment B</a:t>
            </a:r>
          </a:p>
        </p:txBody>
      </p:sp>
      <p:pic>
        <p:nvPicPr>
          <p:cNvPr id="244" name="Shape 244"/>
          <p:cNvPicPr preferRelativeResize="0"/>
          <p:nvPr/>
        </p:nvPicPr>
        <p:blipFill>
          <a:blip r:embed="rId3">
            <a:alphaModFix/>
          </a:blip>
          <a:stretch>
            <a:fillRect/>
          </a:stretch>
        </p:blipFill>
        <p:spPr>
          <a:xfrm>
            <a:off x="626500" y="713137"/>
            <a:ext cx="3061767" cy="2041187"/>
          </a:xfrm>
          <a:prstGeom prst="rect">
            <a:avLst/>
          </a:prstGeom>
          <a:noFill/>
          <a:ln>
            <a:noFill/>
          </a:ln>
        </p:spPr>
      </p:pic>
      <p:pic>
        <p:nvPicPr>
          <p:cNvPr id="245" name="Shape 245"/>
          <p:cNvPicPr preferRelativeResize="0"/>
          <p:nvPr/>
        </p:nvPicPr>
        <p:blipFill>
          <a:blip r:embed="rId4">
            <a:alphaModFix/>
          </a:blip>
          <a:stretch>
            <a:fillRect/>
          </a:stretch>
        </p:blipFill>
        <p:spPr>
          <a:xfrm>
            <a:off x="626500" y="2754324"/>
            <a:ext cx="3061775" cy="1988449"/>
          </a:xfrm>
          <a:prstGeom prst="rect">
            <a:avLst/>
          </a:prstGeom>
          <a:noFill/>
          <a:ln>
            <a:noFill/>
          </a:ln>
        </p:spPr>
      </p:pic>
      <p:pic>
        <p:nvPicPr>
          <p:cNvPr id="246" name="Shape 246"/>
          <p:cNvPicPr preferRelativeResize="0"/>
          <p:nvPr/>
        </p:nvPicPr>
        <p:blipFill>
          <a:blip r:embed="rId5">
            <a:alphaModFix/>
          </a:blip>
          <a:stretch>
            <a:fillRect/>
          </a:stretch>
        </p:blipFill>
        <p:spPr>
          <a:xfrm>
            <a:off x="3640900" y="1143175"/>
            <a:ext cx="5143674" cy="342911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263975" y="140425"/>
            <a:ext cx="8520600" cy="572700"/>
          </a:xfrm>
          <a:prstGeom prst="rect">
            <a:avLst/>
          </a:prstGeom>
        </p:spPr>
        <p:txBody>
          <a:bodyPr lIns="91425" tIns="91425" rIns="91425" bIns="91425" anchor="t" anchorCtr="0">
            <a:noAutofit/>
          </a:bodyPr>
          <a:lstStyle/>
          <a:p>
            <a:pPr lvl="0" rtl="0">
              <a:spcBef>
                <a:spcPts val="0"/>
              </a:spcBef>
              <a:buNone/>
            </a:pPr>
            <a:r>
              <a:rPr lang="en-GB"/>
              <a:t>Random Forest Classifier-experiment B</a:t>
            </a:r>
          </a:p>
        </p:txBody>
      </p:sp>
      <p:pic>
        <p:nvPicPr>
          <p:cNvPr id="252" name="Shape 252"/>
          <p:cNvPicPr preferRelativeResize="0"/>
          <p:nvPr/>
        </p:nvPicPr>
        <p:blipFill>
          <a:blip r:embed="rId3">
            <a:alphaModFix/>
          </a:blip>
          <a:stretch>
            <a:fillRect/>
          </a:stretch>
        </p:blipFill>
        <p:spPr>
          <a:xfrm>
            <a:off x="3947700" y="1124101"/>
            <a:ext cx="4342999" cy="3261600"/>
          </a:xfrm>
          <a:prstGeom prst="rect">
            <a:avLst/>
          </a:prstGeom>
          <a:noFill/>
          <a:ln>
            <a:noFill/>
          </a:ln>
        </p:spPr>
      </p:pic>
      <p:pic>
        <p:nvPicPr>
          <p:cNvPr id="253" name="Shape 253"/>
          <p:cNvPicPr preferRelativeResize="0"/>
          <p:nvPr/>
        </p:nvPicPr>
        <p:blipFill>
          <a:blip r:embed="rId4">
            <a:alphaModFix/>
          </a:blip>
          <a:stretch>
            <a:fillRect/>
          </a:stretch>
        </p:blipFill>
        <p:spPr>
          <a:xfrm>
            <a:off x="471900" y="2966450"/>
            <a:ext cx="3373874" cy="1974649"/>
          </a:xfrm>
          <a:prstGeom prst="rect">
            <a:avLst/>
          </a:prstGeom>
          <a:noFill/>
          <a:ln>
            <a:noFill/>
          </a:ln>
        </p:spPr>
      </p:pic>
      <p:pic>
        <p:nvPicPr>
          <p:cNvPr id="254" name="Shape 254"/>
          <p:cNvPicPr preferRelativeResize="0"/>
          <p:nvPr/>
        </p:nvPicPr>
        <p:blipFill>
          <a:blip r:embed="rId5">
            <a:alphaModFix/>
          </a:blip>
          <a:stretch>
            <a:fillRect/>
          </a:stretch>
        </p:blipFill>
        <p:spPr>
          <a:xfrm>
            <a:off x="405599" y="827775"/>
            <a:ext cx="3440174" cy="22144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indent="387350" algn="l" rtl="0">
              <a:spcBef>
                <a:spcPts val="0"/>
              </a:spcBef>
              <a:buClr>
                <a:schemeClr val="dk1"/>
              </a:buClr>
              <a:buSzPct val="39285"/>
              <a:buFont typeface="Arial"/>
              <a:buNone/>
            </a:pPr>
            <a:r>
              <a:rPr lang="en-GB" sz="2800">
                <a:solidFill>
                  <a:schemeClr val="dk2"/>
                </a:solidFill>
              </a:rPr>
              <a:t>Towards EEG diagnosis of ADHD: </a:t>
            </a:r>
            <a:r>
              <a:rPr lang="en-GB" sz="2800" b="1">
                <a:solidFill>
                  <a:schemeClr val="dk2"/>
                </a:solidFill>
              </a:rPr>
              <a:t>Visualization</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Introduction</a:t>
            </a:r>
          </a:p>
        </p:txBody>
      </p:sp>
      <p:sp>
        <p:nvSpPr>
          <p:cNvPr id="69" name="Shape 69"/>
          <p:cNvSpPr txBox="1">
            <a:spLocks noGrp="1"/>
          </p:cNvSpPr>
          <p:nvPr>
            <p:ph type="body" idx="1"/>
          </p:nvPr>
        </p:nvSpPr>
        <p:spPr>
          <a:xfrm>
            <a:off x="311700" y="962400"/>
            <a:ext cx="8520600" cy="3606600"/>
          </a:xfrm>
          <a:prstGeom prst="rect">
            <a:avLst/>
          </a:prstGeom>
        </p:spPr>
        <p:txBody>
          <a:bodyPr lIns="91425" tIns="91425" rIns="91425" bIns="91425" anchor="t" anchorCtr="0">
            <a:noAutofit/>
          </a:bodyPr>
          <a:lstStyle/>
          <a:p>
            <a:pPr lvl="0" rtl="0">
              <a:spcBef>
                <a:spcPts val="0"/>
              </a:spcBef>
              <a:buNone/>
            </a:pPr>
            <a:r>
              <a:rPr lang="en-GB" b="1"/>
              <a:t>Aim:  </a:t>
            </a:r>
            <a:r>
              <a:rPr lang="en-GB" i="1">
                <a:solidFill>
                  <a:srgbClr val="333333"/>
                </a:solidFill>
                <a:highlight>
                  <a:srgbClr val="FFFFFF"/>
                </a:highlight>
                <a:latin typeface="Roboto"/>
                <a:ea typeface="Roboto"/>
                <a:cs typeface="Roboto"/>
                <a:sym typeface="Roboto"/>
              </a:rPr>
              <a:t>“Make a quantitative analysis of the EEG data of several ADHD and non-ADHD subjects and develop a mathematical tool that classifies them in healthy or putative ADHD subjects”</a:t>
            </a:r>
          </a:p>
          <a:p>
            <a:pPr lvl="0" indent="457200">
              <a:spcBef>
                <a:spcPts val="0"/>
              </a:spcBef>
              <a:buNone/>
            </a:pPr>
            <a:endParaRPr i="1">
              <a:solidFill>
                <a:srgbClr val="333333"/>
              </a:solidFill>
              <a:highlight>
                <a:srgbClr val="FFFFFF"/>
              </a:highlight>
              <a:latin typeface="Roboto"/>
              <a:ea typeface="Roboto"/>
              <a:cs typeface="Roboto"/>
              <a:sym typeface="Roboto"/>
            </a:endParaRPr>
          </a:p>
          <a:p>
            <a:pPr lvl="0">
              <a:spcBef>
                <a:spcPts val="0"/>
              </a:spcBef>
              <a:buNone/>
            </a:pPr>
            <a:r>
              <a:rPr lang="en-GB" b="1"/>
              <a:t>	</a:t>
            </a:r>
          </a:p>
        </p:txBody>
      </p:sp>
      <p:pic>
        <p:nvPicPr>
          <p:cNvPr id="70" name="Shape 70" descr="Enobio.jpg"/>
          <p:cNvPicPr preferRelativeResize="0"/>
          <p:nvPr/>
        </p:nvPicPr>
        <p:blipFill>
          <a:blip r:embed="rId3">
            <a:alphaModFix/>
          </a:blip>
          <a:stretch>
            <a:fillRect/>
          </a:stretch>
        </p:blipFill>
        <p:spPr>
          <a:xfrm>
            <a:off x="0" y="2294362"/>
            <a:ext cx="2994423" cy="1994301"/>
          </a:xfrm>
          <a:prstGeom prst="rect">
            <a:avLst/>
          </a:prstGeom>
          <a:noFill/>
          <a:ln>
            <a:noFill/>
          </a:ln>
        </p:spPr>
      </p:pic>
      <p:pic>
        <p:nvPicPr>
          <p:cNvPr id="71" name="Shape 71" descr="Figure2_EEGsignal.png"/>
          <p:cNvPicPr preferRelativeResize="0"/>
          <p:nvPr/>
        </p:nvPicPr>
        <p:blipFill>
          <a:blip r:embed="rId4">
            <a:alphaModFix/>
          </a:blip>
          <a:stretch>
            <a:fillRect/>
          </a:stretch>
        </p:blipFill>
        <p:spPr>
          <a:xfrm>
            <a:off x="2849625" y="1910072"/>
            <a:ext cx="6294375" cy="3067674"/>
          </a:xfrm>
          <a:prstGeom prst="rect">
            <a:avLst/>
          </a:prstGeom>
          <a:noFill/>
          <a:ln>
            <a:noFill/>
          </a:ln>
        </p:spPr>
      </p:pic>
      <p:sp>
        <p:nvSpPr>
          <p:cNvPr id="72" name="Shape 72"/>
          <p:cNvSpPr txBox="1"/>
          <p:nvPr/>
        </p:nvSpPr>
        <p:spPr>
          <a:xfrm>
            <a:off x="876850" y="4288675"/>
            <a:ext cx="1133400" cy="572700"/>
          </a:xfrm>
          <a:prstGeom prst="rect">
            <a:avLst/>
          </a:prstGeom>
          <a:noFill/>
          <a:ln>
            <a:noFill/>
          </a:ln>
        </p:spPr>
        <p:txBody>
          <a:bodyPr lIns="91425" tIns="91425" rIns="91425" bIns="91425" anchor="t" anchorCtr="0">
            <a:noAutofit/>
          </a:bodyPr>
          <a:lstStyle/>
          <a:p>
            <a:pPr lvl="0">
              <a:spcBef>
                <a:spcPts val="0"/>
              </a:spcBef>
              <a:buNone/>
            </a:pPr>
            <a:r>
              <a:rPr lang="en-GB"/>
              <a:t>    Enobio</a:t>
            </a:r>
          </a:p>
        </p:txBody>
      </p:sp>
      <p:sp>
        <p:nvSpPr>
          <p:cNvPr id="2" name="1 Rectángulo"/>
          <p:cNvSpPr/>
          <p:nvPr/>
        </p:nvSpPr>
        <p:spPr>
          <a:xfrm>
            <a:off x="5915608" y="1763486"/>
            <a:ext cx="3228392" cy="33800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10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78150" y="163875"/>
            <a:ext cx="906585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GB" dirty="0"/>
              <a:t>Visualization: Which features have more differences? (I)</a:t>
            </a:r>
            <a:r>
              <a:rPr lang="en-GB" sz="1800" dirty="0"/>
              <a:t> </a:t>
            </a:r>
          </a:p>
        </p:txBody>
      </p:sp>
      <p:pic>
        <p:nvPicPr>
          <p:cNvPr id="265" name="Shape 265"/>
          <p:cNvPicPr preferRelativeResize="0"/>
          <p:nvPr/>
        </p:nvPicPr>
        <p:blipFill>
          <a:blip r:embed="rId3">
            <a:alphaModFix/>
          </a:blip>
          <a:stretch>
            <a:fillRect/>
          </a:stretch>
        </p:blipFill>
        <p:spPr>
          <a:xfrm>
            <a:off x="266687" y="1105875"/>
            <a:ext cx="4288025" cy="3827325"/>
          </a:xfrm>
          <a:prstGeom prst="rect">
            <a:avLst/>
          </a:prstGeom>
          <a:noFill/>
          <a:ln>
            <a:noFill/>
          </a:ln>
        </p:spPr>
      </p:pic>
      <p:pic>
        <p:nvPicPr>
          <p:cNvPr id="266" name="Shape 266"/>
          <p:cNvPicPr preferRelativeResize="0"/>
          <p:nvPr/>
        </p:nvPicPr>
        <p:blipFill>
          <a:blip r:embed="rId4">
            <a:alphaModFix/>
          </a:blip>
          <a:stretch>
            <a:fillRect/>
          </a:stretch>
        </p:blipFill>
        <p:spPr>
          <a:xfrm>
            <a:off x="4229125" y="2801325"/>
            <a:ext cx="4836720" cy="265725"/>
          </a:xfrm>
          <a:prstGeom prst="rect">
            <a:avLst/>
          </a:prstGeom>
          <a:noFill/>
          <a:ln>
            <a:noFill/>
          </a:ln>
        </p:spPr>
      </p:pic>
      <p:sp>
        <p:nvSpPr>
          <p:cNvPr id="267" name="Shape 267"/>
          <p:cNvSpPr txBox="1"/>
          <p:nvPr/>
        </p:nvSpPr>
        <p:spPr>
          <a:xfrm>
            <a:off x="165900" y="850875"/>
            <a:ext cx="7464300" cy="369300"/>
          </a:xfrm>
          <a:prstGeom prst="rect">
            <a:avLst/>
          </a:prstGeom>
          <a:noFill/>
          <a:ln>
            <a:noFill/>
          </a:ln>
        </p:spPr>
        <p:txBody>
          <a:bodyPr lIns="91425" tIns="91425" rIns="91425" bIns="91425" anchor="ctr" anchorCtr="0">
            <a:noAutofit/>
          </a:bodyPr>
          <a:lstStyle/>
          <a:p>
            <a:pPr lvl="0" rtl="0">
              <a:spcBef>
                <a:spcPts val="0"/>
              </a:spcBef>
              <a:buNone/>
            </a:pPr>
            <a:r>
              <a:rPr lang="en-GB" sz="1800">
                <a:solidFill>
                  <a:schemeClr val="dk1"/>
                </a:solidFill>
              </a:rPr>
              <a:t>Absolute normalized difference - Experiment B</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0" y="0"/>
            <a:ext cx="9144000" cy="572700"/>
          </a:xfrm>
          <a:prstGeom prst="rect">
            <a:avLst/>
          </a:prstGeom>
        </p:spPr>
        <p:txBody>
          <a:bodyPr lIns="91425" tIns="91425" rIns="91425" bIns="91425" anchor="t" anchorCtr="0">
            <a:noAutofit/>
          </a:bodyPr>
          <a:lstStyle/>
          <a:p>
            <a:pPr lvl="0" rtl="0">
              <a:spcBef>
                <a:spcPts val="0"/>
              </a:spcBef>
              <a:buNone/>
            </a:pPr>
            <a:r>
              <a:rPr lang="en-GB"/>
              <a:t>Visualization: Which features have more differences? (II)</a:t>
            </a:r>
            <a:r>
              <a:rPr lang="en-GB" sz="1800"/>
              <a:t> </a:t>
            </a:r>
          </a:p>
        </p:txBody>
      </p:sp>
      <p:sp>
        <p:nvSpPr>
          <p:cNvPr id="273" name="Shape 273"/>
          <p:cNvSpPr txBox="1"/>
          <p:nvPr/>
        </p:nvSpPr>
        <p:spPr>
          <a:xfrm>
            <a:off x="99075" y="412725"/>
            <a:ext cx="9990300" cy="369300"/>
          </a:xfrm>
          <a:prstGeom prst="rect">
            <a:avLst/>
          </a:prstGeom>
          <a:noFill/>
          <a:ln>
            <a:noFill/>
          </a:ln>
        </p:spPr>
        <p:txBody>
          <a:bodyPr lIns="91425" tIns="91425" rIns="91425" bIns="91425" anchor="ctr" anchorCtr="0">
            <a:noAutofit/>
          </a:bodyPr>
          <a:lstStyle/>
          <a:p>
            <a:pPr lvl="0" rtl="0">
              <a:spcBef>
                <a:spcPts val="0"/>
              </a:spcBef>
              <a:buNone/>
            </a:pPr>
            <a:r>
              <a:rPr lang="en-GB" sz="1800">
                <a:solidFill>
                  <a:schemeClr val="dk1"/>
                </a:solidFill>
              </a:rPr>
              <a:t>Relative percentage difference:</a:t>
            </a:r>
          </a:p>
        </p:txBody>
      </p:sp>
      <p:pic>
        <p:nvPicPr>
          <p:cNvPr id="274" name="Shape 274" descr="Figure10_MeanBandDifferencePercentage_v2.png"/>
          <p:cNvPicPr preferRelativeResize="0"/>
          <p:nvPr/>
        </p:nvPicPr>
        <p:blipFill>
          <a:blip r:embed="rId3">
            <a:alphaModFix/>
          </a:blip>
          <a:stretch>
            <a:fillRect/>
          </a:stretch>
        </p:blipFill>
        <p:spPr>
          <a:xfrm>
            <a:off x="0" y="716449"/>
            <a:ext cx="6233348" cy="4427051"/>
          </a:xfrm>
          <a:prstGeom prst="rect">
            <a:avLst/>
          </a:prstGeom>
          <a:noFill/>
          <a:ln>
            <a:noFill/>
          </a:ln>
        </p:spPr>
      </p:pic>
      <p:sp>
        <p:nvSpPr>
          <p:cNvPr id="275" name="Shape 275"/>
          <p:cNvSpPr/>
          <p:nvPr/>
        </p:nvSpPr>
        <p:spPr>
          <a:xfrm>
            <a:off x="4202475" y="609525"/>
            <a:ext cx="2141100" cy="45339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pic>
        <p:nvPicPr>
          <p:cNvPr id="276" name="Shape 276"/>
          <p:cNvPicPr preferRelativeResize="0"/>
          <p:nvPr/>
        </p:nvPicPr>
        <p:blipFill>
          <a:blip r:embed="rId4">
            <a:alphaModFix/>
          </a:blip>
          <a:stretch>
            <a:fillRect/>
          </a:stretch>
        </p:blipFill>
        <p:spPr>
          <a:xfrm>
            <a:off x="6233349" y="2234700"/>
            <a:ext cx="2910649" cy="369300"/>
          </a:xfrm>
          <a:prstGeom prst="rect">
            <a:avLst/>
          </a:prstGeom>
          <a:noFill/>
          <a:ln>
            <a:noFill/>
          </a:ln>
        </p:spPr>
      </p:pic>
      <p:sp>
        <p:nvSpPr>
          <p:cNvPr id="277" name="Shape 277"/>
          <p:cNvSpPr/>
          <p:nvPr/>
        </p:nvSpPr>
        <p:spPr>
          <a:xfrm>
            <a:off x="438150" y="716450"/>
            <a:ext cx="1257300" cy="1295400"/>
          </a:xfrm>
          <a:prstGeom prst="rect">
            <a:avLst/>
          </a:prstGeom>
          <a:no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8" name="Shape 278"/>
          <p:cNvSpPr/>
          <p:nvPr/>
        </p:nvSpPr>
        <p:spPr>
          <a:xfrm>
            <a:off x="2488025" y="716450"/>
            <a:ext cx="1257300" cy="1361100"/>
          </a:xfrm>
          <a:prstGeom prst="rect">
            <a:avLst/>
          </a:prstGeom>
          <a:no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79" name="Shape 279"/>
          <p:cNvSpPr/>
          <p:nvPr/>
        </p:nvSpPr>
        <p:spPr>
          <a:xfrm>
            <a:off x="3040475" y="1924050"/>
            <a:ext cx="1055400" cy="2266800"/>
          </a:xfrm>
          <a:prstGeom prst="rect">
            <a:avLst/>
          </a:prstGeom>
          <a:no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80" name="Shape 280"/>
          <p:cNvSpPr/>
          <p:nvPr/>
        </p:nvSpPr>
        <p:spPr>
          <a:xfrm>
            <a:off x="1047750" y="1924125"/>
            <a:ext cx="1154400" cy="2266800"/>
          </a:xfrm>
          <a:prstGeom prst="rect">
            <a:avLst/>
          </a:prstGeom>
          <a:no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81" name="Shape 281"/>
          <p:cNvSpPr txBox="1"/>
          <p:nvPr/>
        </p:nvSpPr>
        <p:spPr>
          <a:xfrm>
            <a:off x="6343575" y="2801825"/>
            <a:ext cx="2800500" cy="1689300"/>
          </a:xfrm>
          <a:prstGeom prst="rect">
            <a:avLst/>
          </a:prstGeom>
          <a:noFill/>
          <a:ln>
            <a:noFill/>
          </a:ln>
        </p:spPr>
        <p:txBody>
          <a:bodyPr lIns="91425" tIns="91425" rIns="91425" bIns="91425" anchor="t" anchorCtr="0">
            <a:noAutofit/>
          </a:bodyPr>
          <a:lstStyle/>
          <a:p>
            <a:pPr marL="457200" lvl="0" indent="-342900" rtl="0">
              <a:spcBef>
                <a:spcPts val="0"/>
              </a:spcBef>
              <a:buClr>
                <a:srgbClr val="333333"/>
              </a:buClr>
              <a:buSzPct val="100000"/>
              <a:buChar char="●"/>
            </a:pPr>
            <a:r>
              <a:rPr lang="en-GB" sz="1800" dirty="0">
                <a:solidFill>
                  <a:srgbClr val="333333"/>
                </a:solidFill>
                <a:highlight>
                  <a:srgbClr val="FFFFFF"/>
                </a:highlight>
              </a:rPr>
              <a:t>Biggest increase: </a:t>
            </a:r>
            <a:r>
              <a:rPr lang="en-GB" dirty="0">
                <a:solidFill>
                  <a:srgbClr val="333333"/>
                </a:solidFill>
                <a:highlight>
                  <a:srgbClr val="FFFFFF"/>
                </a:highlight>
              </a:rPr>
              <a:t>Theta2+Alpha1</a:t>
            </a:r>
          </a:p>
          <a:p>
            <a:pPr marL="457200" lvl="0" indent="-342900" rtl="0">
              <a:spcBef>
                <a:spcPts val="0"/>
              </a:spcBef>
              <a:buClr>
                <a:srgbClr val="333333"/>
              </a:buClr>
              <a:buSzPct val="100000"/>
              <a:buChar char="●"/>
            </a:pPr>
            <a:r>
              <a:rPr lang="en-GB" sz="1800" dirty="0">
                <a:solidFill>
                  <a:srgbClr val="333333"/>
                </a:solidFill>
                <a:highlight>
                  <a:srgbClr val="FFFFFF"/>
                </a:highlight>
              </a:rPr>
              <a:t>Biggest decrease: </a:t>
            </a:r>
            <a:r>
              <a:rPr lang="en-GB" dirty="0" err="1" smtClean="0">
                <a:solidFill>
                  <a:srgbClr val="333333"/>
                </a:solidFill>
                <a:highlight>
                  <a:srgbClr val="FFFFFF"/>
                </a:highlight>
              </a:rPr>
              <a:t>Beta_Alta</a:t>
            </a:r>
            <a:r>
              <a:rPr lang="en-GB" dirty="0" smtClean="0">
                <a:solidFill>
                  <a:srgbClr val="333333"/>
                </a:solidFill>
                <a:highlight>
                  <a:srgbClr val="FFFFFF"/>
                </a:highlight>
              </a:rPr>
              <a:t> </a:t>
            </a:r>
            <a:r>
              <a:rPr lang="en-GB" dirty="0">
                <a:solidFill>
                  <a:srgbClr val="333333"/>
                </a:solidFill>
                <a:highlight>
                  <a:srgbClr val="FFFFFF"/>
                </a:highlight>
              </a:rPr>
              <a:t>and Gamma</a:t>
            </a:r>
          </a:p>
          <a:p>
            <a:pPr marL="457200" lvl="0" indent="-342900" rtl="0">
              <a:spcBef>
                <a:spcPts val="0"/>
              </a:spcBef>
              <a:buClr>
                <a:srgbClr val="333333"/>
              </a:buClr>
              <a:buSzPct val="100000"/>
              <a:buChar char="●"/>
            </a:pPr>
            <a:r>
              <a:rPr lang="en-GB" sz="1800" dirty="0">
                <a:solidFill>
                  <a:srgbClr val="333333"/>
                </a:solidFill>
                <a:highlight>
                  <a:srgbClr val="FFFFFF"/>
                </a:highlight>
              </a:rPr>
              <a:t>A &amp; B consistent with previous literature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par>
                                <p:cTn id="8" presetID="10" presetClass="entr" presetSubtype="0" fill="hold" nodeType="withEffect">
                                  <p:stCondLst>
                                    <p:cond delay="0"/>
                                  </p:stCondLst>
                                  <p:childTnLst>
                                    <p:set>
                                      <p:cBhvr>
                                        <p:cTn id="9" dur="1" fill="hold">
                                          <p:stCondLst>
                                            <p:cond delay="0"/>
                                          </p:stCondLst>
                                        </p:cTn>
                                        <p:tgtEl>
                                          <p:spTgt spid="278"/>
                                        </p:tgtEl>
                                        <p:attrNameLst>
                                          <p:attrName>style.visibility</p:attrName>
                                        </p:attrNameLst>
                                      </p:cBhvr>
                                      <p:to>
                                        <p:strVal val="visible"/>
                                      </p:to>
                                    </p:set>
                                    <p:animEffect transition="in" filter="fade">
                                      <p:cBhvr>
                                        <p:cTn id="10" dur="1000"/>
                                        <p:tgtEl>
                                          <p:spTgt spid="2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1000"/>
                                        <p:tgtEl>
                                          <p:spTgt spid="280"/>
                                        </p:tgtEl>
                                      </p:cBhvr>
                                    </p:animEffect>
                                  </p:childTnLst>
                                </p:cTn>
                              </p:par>
                              <p:par>
                                <p:cTn id="16" presetID="10" presetClass="exit" presetSubtype="0" fill="hold" nodeType="withEffect">
                                  <p:stCondLst>
                                    <p:cond delay="0"/>
                                  </p:stCondLst>
                                  <p:childTnLst>
                                    <p:animEffect transition="out" filter="fade">
                                      <p:cBhvr>
                                        <p:cTn id="17" dur="1000"/>
                                        <p:tgtEl>
                                          <p:spTgt spid="277"/>
                                        </p:tgtEl>
                                      </p:cBhvr>
                                    </p:animEffect>
                                    <p:set>
                                      <p:cBhvr>
                                        <p:cTn id="18" dur="1" fill="hold">
                                          <p:stCondLst>
                                            <p:cond delay="1000"/>
                                          </p:stCondLst>
                                        </p:cTn>
                                        <p:tgtEl>
                                          <p:spTgt spid="27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79"/>
                                        </p:tgtEl>
                                        <p:attrNameLst>
                                          <p:attrName>style.visibility</p:attrName>
                                        </p:attrNameLst>
                                      </p:cBhvr>
                                      <p:to>
                                        <p:strVal val="visible"/>
                                      </p:to>
                                    </p:set>
                                    <p:animEffect transition="in" filter="fade">
                                      <p:cBhvr>
                                        <p:cTn id="21" dur="1000"/>
                                        <p:tgtEl>
                                          <p:spTgt spid="279"/>
                                        </p:tgtEl>
                                      </p:cBhvr>
                                    </p:animEffect>
                                  </p:childTnLst>
                                </p:cTn>
                              </p:par>
                              <p:par>
                                <p:cTn id="22" presetID="10" presetClass="exit" presetSubtype="0" fill="hold" nodeType="withEffect">
                                  <p:stCondLst>
                                    <p:cond delay="0"/>
                                  </p:stCondLst>
                                  <p:childTnLst>
                                    <p:animEffect transition="out" filter="fade">
                                      <p:cBhvr>
                                        <p:cTn id="23" dur="1000"/>
                                        <p:tgtEl>
                                          <p:spTgt spid="278"/>
                                        </p:tgtEl>
                                      </p:cBhvr>
                                    </p:animEffect>
                                    <p:set>
                                      <p:cBhvr>
                                        <p:cTn id="24" dur="1" fill="hold">
                                          <p:stCondLst>
                                            <p:cond delay="1000"/>
                                          </p:stCondLst>
                                        </p:cTn>
                                        <p:tgtEl>
                                          <p:spTgt spid="27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1"/>
                                        </p:tgtEl>
                                        <p:attrNameLst>
                                          <p:attrName>style.visibility</p:attrName>
                                        </p:attrNameLst>
                                      </p:cBhvr>
                                      <p:to>
                                        <p:strVal val="visible"/>
                                      </p:to>
                                    </p:set>
                                    <p:animEffect transition="in" filter="fade">
                                      <p:cBhvr>
                                        <p:cTn id="29" dur="1000"/>
                                        <p:tgtEl>
                                          <p:spTgt spid="28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1000"/>
                                        <p:tgtEl>
                                          <p:spTgt spid="275"/>
                                        </p:tgtEl>
                                      </p:cBhvr>
                                    </p:animEffect>
                                    <p:set>
                                      <p:cBhvr>
                                        <p:cTn id="34" dur="1" fill="hold">
                                          <p:stCondLst>
                                            <p:cond delay="1000"/>
                                          </p:stCondLst>
                                        </p:cTn>
                                        <p:tgtEl>
                                          <p:spTgt spid="2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7000" y="0"/>
            <a:ext cx="92040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GB"/>
              <a:t>Visualization: Which features have more differences? (II)</a:t>
            </a:r>
            <a:r>
              <a:rPr lang="en-GB" sz="1800"/>
              <a:t> </a:t>
            </a:r>
          </a:p>
          <a:p>
            <a:pPr lvl="0">
              <a:spcBef>
                <a:spcPts val="0"/>
              </a:spcBef>
              <a:buNone/>
            </a:pPr>
            <a:endParaRPr/>
          </a:p>
        </p:txBody>
      </p:sp>
      <p:sp>
        <p:nvSpPr>
          <p:cNvPr id="287" name="Shape 287"/>
          <p:cNvSpPr txBox="1"/>
          <p:nvPr/>
        </p:nvSpPr>
        <p:spPr>
          <a:xfrm>
            <a:off x="0" y="615900"/>
            <a:ext cx="9990300" cy="369300"/>
          </a:xfrm>
          <a:prstGeom prst="rect">
            <a:avLst/>
          </a:prstGeom>
          <a:noFill/>
          <a:ln>
            <a:noFill/>
          </a:ln>
        </p:spPr>
        <p:txBody>
          <a:bodyPr lIns="91425" tIns="91425" rIns="91425" bIns="91425" anchor="ctr" anchorCtr="0">
            <a:noAutofit/>
          </a:bodyPr>
          <a:lstStyle/>
          <a:p>
            <a:pPr lvl="0" rtl="0">
              <a:spcBef>
                <a:spcPts val="0"/>
              </a:spcBef>
              <a:buNone/>
            </a:pPr>
            <a:r>
              <a:rPr lang="en-GB" sz="1800">
                <a:solidFill>
                  <a:schemeClr val="dk1"/>
                </a:solidFill>
              </a:rPr>
              <a:t>Band Ratio Relative percentage difference:</a:t>
            </a:r>
          </a:p>
        </p:txBody>
      </p:sp>
      <p:pic>
        <p:nvPicPr>
          <p:cNvPr id="288" name="Shape 288" descr="Figure11_MeanBandRatioDifferencePercentage.png"/>
          <p:cNvPicPr preferRelativeResize="0"/>
          <p:nvPr/>
        </p:nvPicPr>
        <p:blipFill>
          <a:blip r:embed="rId3">
            <a:alphaModFix/>
          </a:blip>
          <a:stretch>
            <a:fillRect/>
          </a:stretch>
        </p:blipFill>
        <p:spPr>
          <a:xfrm>
            <a:off x="-76200" y="1180802"/>
            <a:ext cx="9143998" cy="3021495"/>
          </a:xfrm>
          <a:prstGeom prst="rect">
            <a:avLst/>
          </a:prstGeom>
          <a:noFill/>
          <a:ln>
            <a:noFill/>
          </a:ln>
        </p:spPr>
      </p:pic>
      <p:sp>
        <p:nvSpPr>
          <p:cNvPr id="289" name="Shape 289"/>
          <p:cNvSpPr txBox="1"/>
          <p:nvPr/>
        </p:nvSpPr>
        <p:spPr>
          <a:xfrm>
            <a:off x="727150" y="4288025"/>
            <a:ext cx="7720500" cy="738000"/>
          </a:xfrm>
          <a:prstGeom prst="rect">
            <a:avLst/>
          </a:prstGeom>
          <a:noFill/>
          <a:ln>
            <a:noFill/>
          </a:ln>
        </p:spPr>
        <p:txBody>
          <a:bodyPr lIns="91425" tIns="91425" rIns="91425" bIns="91425" anchor="t" anchorCtr="0">
            <a:noAutofit/>
          </a:bodyPr>
          <a:lstStyle/>
          <a:p>
            <a:pPr lvl="0">
              <a:spcBef>
                <a:spcPts val="0"/>
              </a:spcBef>
              <a:buNone/>
            </a:pPr>
            <a:r>
              <a:rPr lang="en-GB" sz="1800">
                <a:solidFill>
                  <a:srgbClr val="333333"/>
                </a:solidFill>
                <a:highlight>
                  <a:srgbClr val="FFFFFF"/>
                </a:highlight>
              </a:rPr>
              <a:t>The more relevant increase or decrease happens in the F3, C3 and Cz electrodes.</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240550" y="163875"/>
            <a:ext cx="8520600" cy="572700"/>
          </a:xfrm>
          <a:prstGeom prst="rect">
            <a:avLst/>
          </a:prstGeom>
        </p:spPr>
        <p:txBody>
          <a:bodyPr lIns="91425" tIns="91425" rIns="91425" bIns="91425" anchor="t" anchorCtr="0">
            <a:noAutofit/>
          </a:bodyPr>
          <a:lstStyle/>
          <a:p>
            <a:pPr lvl="0" rtl="0">
              <a:spcBef>
                <a:spcPts val="0"/>
              </a:spcBef>
              <a:buNone/>
            </a:pPr>
            <a:r>
              <a:rPr lang="en-GB" dirty="0"/>
              <a:t>Pearson correlation </a:t>
            </a:r>
            <a:r>
              <a:rPr lang="en-GB" dirty="0" smtClean="0"/>
              <a:t>graph</a:t>
            </a:r>
            <a:endParaRPr lang="en-GB" dirty="0"/>
          </a:p>
        </p:txBody>
      </p:sp>
      <p:pic>
        <p:nvPicPr>
          <p:cNvPr id="295" name="Shape 295"/>
          <p:cNvPicPr preferRelativeResize="0"/>
          <p:nvPr/>
        </p:nvPicPr>
        <p:blipFill>
          <a:blip r:embed="rId3">
            <a:alphaModFix/>
          </a:blip>
          <a:stretch>
            <a:fillRect/>
          </a:stretch>
        </p:blipFill>
        <p:spPr>
          <a:xfrm>
            <a:off x="76200" y="799400"/>
            <a:ext cx="3157199" cy="3522499"/>
          </a:xfrm>
          <a:prstGeom prst="rect">
            <a:avLst/>
          </a:prstGeom>
          <a:noFill/>
          <a:ln>
            <a:noFill/>
          </a:ln>
        </p:spPr>
      </p:pic>
      <p:pic>
        <p:nvPicPr>
          <p:cNvPr id="297" name="Shape 297"/>
          <p:cNvPicPr preferRelativeResize="0"/>
          <p:nvPr/>
        </p:nvPicPr>
        <p:blipFill>
          <a:blip r:embed="rId4">
            <a:alphaModFix/>
          </a:blip>
          <a:stretch>
            <a:fillRect/>
          </a:stretch>
        </p:blipFill>
        <p:spPr>
          <a:xfrm>
            <a:off x="5819284" y="812775"/>
            <a:ext cx="3248527" cy="3522499"/>
          </a:xfrm>
          <a:prstGeom prst="rect">
            <a:avLst/>
          </a:prstGeom>
          <a:noFill/>
          <a:ln>
            <a:noFill/>
          </a:ln>
        </p:spPr>
      </p:pic>
    </p:spTree>
    <p:extLst>
      <p:ext uri="{BB962C8B-B14F-4D97-AF65-F5344CB8AC3E}">
        <p14:creationId xmlns:p14="http://schemas.microsoft.com/office/powerpoint/2010/main" val="7238611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240550" y="163875"/>
            <a:ext cx="8520600" cy="572700"/>
          </a:xfrm>
          <a:prstGeom prst="rect">
            <a:avLst/>
          </a:prstGeom>
        </p:spPr>
        <p:txBody>
          <a:bodyPr lIns="91425" tIns="91425" rIns="91425" bIns="91425" anchor="t" anchorCtr="0">
            <a:noAutofit/>
          </a:bodyPr>
          <a:lstStyle/>
          <a:p>
            <a:pPr lvl="0" rtl="0">
              <a:spcBef>
                <a:spcPts val="0"/>
              </a:spcBef>
              <a:buNone/>
            </a:pPr>
            <a:r>
              <a:rPr lang="en-GB" dirty="0"/>
              <a:t>Pearson correlation </a:t>
            </a:r>
            <a:r>
              <a:rPr lang="en-GB" dirty="0" smtClean="0"/>
              <a:t>graph – Finding Patterns (I)</a:t>
            </a:r>
            <a:endParaRPr lang="en-GB" dirty="0"/>
          </a:p>
        </p:txBody>
      </p:sp>
      <p:pic>
        <p:nvPicPr>
          <p:cNvPr id="295" name="Shape 295"/>
          <p:cNvPicPr preferRelativeResize="0"/>
          <p:nvPr/>
        </p:nvPicPr>
        <p:blipFill>
          <a:blip r:embed="rId3">
            <a:alphaModFix/>
          </a:blip>
          <a:stretch>
            <a:fillRect/>
          </a:stretch>
        </p:blipFill>
        <p:spPr>
          <a:xfrm>
            <a:off x="76200" y="799400"/>
            <a:ext cx="3157199" cy="3522499"/>
          </a:xfrm>
          <a:prstGeom prst="rect">
            <a:avLst/>
          </a:prstGeom>
          <a:noFill/>
          <a:ln>
            <a:noFill/>
          </a:ln>
        </p:spPr>
      </p:pic>
      <p:pic>
        <p:nvPicPr>
          <p:cNvPr id="297" name="Shape 297"/>
          <p:cNvPicPr preferRelativeResize="0"/>
          <p:nvPr/>
        </p:nvPicPr>
        <p:blipFill>
          <a:blip r:embed="rId4">
            <a:alphaModFix/>
          </a:blip>
          <a:stretch>
            <a:fillRect/>
          </a:stretch>
        </p:blipFill>
        <p:spPr>
          <a:xfrm>
            <a:off x="5819284" y="812775"/>
            <a:ext cx="3248527" cy="3522499"/>
          </a:xfrm>
          <a:prstGeom prst="rect">
            <a:avLst/>
          </a:prstGeom>
          <a:noFill/>
          <a:ln>
            <a:noFill/>
          </a:ln>
        </p:spPr>
      </p:pic>
      <p:pic>
        <p:nvPicPr>
          <p:cNvPr id="5" name="Imagen 4"/>
          <p:cNvPicPr>
            <a:picLocks noChangeAspect="1"/>
          </p:cNvPicPr>
          <p:nvPr/>
        </p:nvPicPr>
        <p:blipFill>
          <a:blip r:embed="rId5"/>
          <a:stretch>
            <a:fillRect/>
          </a:stretch>
        </p:blipFill>
        <p:spPr>
          <a:xfrm>
            <a:off x="76200" y="1025178"/>
            <a:ext cx="3045113" cy="3240000"/>
          </a:xfrm>
          <a:prstGeom prst="rect">
            <a:avLst/>
          </a:prstGeom>
        </p:spPr>
      </p:pic>
      <p:pic>
        <p:nvPicPr>
          <p:cNvPr id="7" name="Imagen 6"/>
          <p:cNvPicPr>
            <a:picLocks noChangeAspect="1"/>
          </p:cNvPicPr>
          <p:nvPr/>
        </p:nvPicPr>
        <p:blipFill>
          <a:blip r:embed="rId6"/>
          <a:stretch>
            <a:fillRect/>
          </a:stretch>
        </p:blipFill>
        <p:spPr>
          <a:xfrm>
            <a:off x="5677820" y="1025178"/>
            <a:ext cx="3466180" cy="3276000"/>
          </a:xfrm>
          <a:prstGeom prst="rect">
            <a:avLst/>
          </a:prstGeom>
        </p:spPr>
      </p:pic>
    </p:spTree>
    <p:extLst>
      <p:ext uri="{BB962C8B-B14F-4D97-AF65-F5344CB8AC3E}">
        <p14:creationId xmlns:p14="http://schemas.microsoft.com/office/powerpoint/2010/main" val="116570338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928014" y="1903500"/>
            <a:ext cx="3196656" cy="3240000"/>
          </a:xfrm>
          <a:prstGeom prst="rect">
            <a:avLst/>
          </a:prstGeom>
        </p:spPr>
      </p:pic>
      <p:sp>
        <p:nvSpPr>
          <p:cNvPr id="294" name="Shape 294"/>
          <p:cNvSpPr txBox="1">
            <a:spLocks noGrp="1"/>
          </p:cNvSpPr>
          <p:nvPr>
            <p:ph type="title"/>
          </p:nvPr>
        </p:nvSpPr>
        <p:spPr>
          <a:xfrm>
            <a:off x="240550" y="163875"/>
            <a:ext cx="8520600" cy="572700"/>
          </a:xfrm>
          <a:prstGeom prst="rect">
            <a:avLst/>
          </a:prstGeom>
        </p:spPr>
        <p:txBody>
          <a:bodyPr lIns="91425" tIns="91425" rIns="91425" bIns="91425" anchor="t" anchorCtr="0">
            <a:noAutofit/>
          </a:bodyPr>
          <a:lstStyle/>
          <a:p>
            <a:pPr lvl="0" rtl="0">
              <a:spcBef>
                <a:spcPts val="0"/>
              </a:spcBef>
              <a:buNone/>
            </a:pPr>
            <a:r>
              <a:rPr lang="en-GB" dirty="0"/>
              <a:t>Pearson correlation </a:t>
            </a:r>
            <a:r>
              <a:rPr lang="en-GB" dirty="0" smtClean="0"/>
              <a:t>graph – Finding Patterns (II)</a:t>
            </a:r>
            <a:endParaRPr lang="en-GB" dirty="0"/>
          </a:p>
        </p:txBody>
      </p:sp>
      <p:pic>
        <p:nvPicPr>
          <p:cNvPr id="295" name="Shape 295"/>
          <p:cNvPicPr preferRelativeResize="0"/>
          <p:nvPr/>
        </p:nvPicPr>
        <p:blipFill>
          <a:blip r:embed="rId4">
            <a:alphaModFix/>
          </a:blip>
          <a:stretch>
            <a:fillRect/>
          </a:stretch>
        </p:blipFill>
        <p:spPr>
          <a:xfrm>
            <a:off x="76200" y="799400"/>
            <a:ext cx="3157199" cy="3522499"/>
          </a:xfrm>
          <a:prstGeom prst="rect">
            <a:avLst/>
          </a:prstGeom>
          <a:noFill/>
          <a:ln>
            <a:noFill/>
          </a:ln>
        </p:spPr>
      </p:pic>
      <p:pic>
        <p:nvPicPr>
          <p:cNvPr id="297" name="Shape 297"/>
          <p:cNvPicPr preferRelativeResize="0"/>
          <p:nvPr/>
        </p:nvPicPr>
        <p:blipFill>
          <a:blip r:embed="rId5">
            <a:alphaModFix/>
          </a:blip>
          <a:stretch>
            <a:fillRect/>
          </a:stretch>
        </p:blipFill>
        <p:spPr>
          <a:xfrm>
            <a:off x="5819284" y="812775"/>
            <a:ext cx="3248527" cy="3522499"/>
          </a:xfrm>
          <a:prstGeom prst="rect">
            <a:avLst/>
          </a:prstGeom>
          <a:noFill/>
          <a:ln>
            <a:noFill/>
          </a:ln>
        </p:spPr>
      </p:pic>
      <p:pic>
        <p:nvPicPr>
          <p:cNvPr id="5" name="Imagen 4"/>
          <p:cNvPicPr>
            <a:picLocks noChangeAspect="1"/>
          </p:cNvPicPr>
          <p:nvPr/>
        </p:nvPicPr>
        <p:blipFill>
          <a:blip r:embed="rId6"/>
          <a:stretch>
            <a:fillRect/>
          </a:stretch>
        </p:blipFill>
        <p:spPr>
          <a:xfrm>
            <a:off x="76200" y="1025178"/>
            <a:ext cx="3045113" cy="3240000"/>
          </a:xfrm>
          <a:prstGeom prst="rect">
            <a:avLst/>
          </a:prstGeom>
        </p:spPr>
      </p:pic>
      <p:pic>
        <p:nvPicPr>
          <p:cNvPr id="7" name="Imagen 6"/>
          <p:cNvPicPr>
            <a:picLocks noChangeAspect="1"/>
          </p:cNvPicPr>
          <p:nvPr/>
        </p:nvPicPr>
        <p:blipFill>
          <a:blip r:embed="rId7"/>
          <a:stretch>
            <a:fillRect/>
          </a:stretch>
        </p:blipFill>
        <p:spPr>
          <a:xfrm>
            <a:off x="5677820" y="1025178"/>
            <a:ext cx="3466180" cy="3276000"/>
          </a:xfrm>
          <a:prstGeom prst="rect">
            <a:avLst/>
          </a:prstGeom>
        </p:spPr>
      </p:pic>
    </p:spTree>
    <p:extLst>
      <p:ext uri="{BB962C8B-B14F-4D97-AF65-F5344CB8AC3E}">
        <p14:creationId xmlns:p14="http://schemas.microsoft.com/office/powerpoint/2010/main" val="13364538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240550" y="163875"/>
            <a:ext cx="8520600" cy="572700"/>
          </a:xfrm>
          <a:prstGeom prst="rect">
            <a:avLst/>
          </a:prstGeom>
        </p:spPr>
        <p:txBody>
          <a:bodyPr lIns="91425" tIns="91425" rIns="91425" bIns="91425" anchor="t" anchorCtr="0">
            <a:noAutofit/>
          </a:bodyPr>
          <a:lstStyle/>
          <a:p>
            <a:pPr lvl="0" rtl="0">
              <a:spcBef>
                <a:spcPts val="0"/>
              </a:spcBef>
              <a:buNone/>
            </a:pPr>
            <a:r>
              <a:rPr lang="en-GB"/>
              <a:t> Connectivity correlation differences</a:t>
            </a:r>
          </a:p>
        </p:txBody>
      </p:sp>
      <p:pic>
        <p:nvPicPr>
          <p:cNvPr id="303" name="Shape 303"/>
          <p:cNvPicPr preferRelativeResize="0"/>
          <p:nvPr/>
        </p:nvPicPr>
        <p:blipFill>
          <a:blip r:embed="rId3">
            <a:alphaModFix/>
          </a:blip>
          <a:stretch>
            <a:fillRect/>
          </a:stretch>
        </p:blipFill>
        <p:spPr>
          <a:xfrm>
            <a:off x="351600" y="1605590"/>
            <a:ext cx="4147524" cy="3517149"/>
          </a:xfrm>
          <a:prstGeom prst="rect">
            <a:avLst/>
          </a:prstGeom>
          <a:noFill/>
          <a:ln>
            <a:noFill/>
          </a:ln>
        </p:spPr>
      </p:pic>
      <p:pic>
        <p:nvPicPr>
          <p:cNvPr id="304" name="Shape 304"/>
          <p:cNvPicPr preferRelativeResize="0"/>
          <p:nvPr/>
        </p:nvPicPr>
        <p:blipFill>
          <a:blip r:embed="rId4">
            <a:alphaModFix/>
          </a:blip>
          <a:stretch>
            <a:fillRect/>
          </a:stretch>
        </p:blipFill>
        <p:spPr>
          <a:xfrm>
            <a:off x="351600" y="1157915"/>
            <a:ext cx="8607451" cy="447675"/>
          </a:xfrm>
          <a:prstGeom prst="rect">
            <a:avLst/>
          </a:prstGeom>
          <a:noFill/>
          <a:ln>
            <a:noFill/>
          </a:ln>
        </p:spPr>
      </p:pic>
      <p:cxnSp>
        <p:nvCxnSpPr>
          <p:cNvPr id="305" name="Shape 305"/>
          <p:cNvCxnSpPr/>
          <p:nvPr/>
        </p:nvCxnSpPr>
        <p:spPr>
          <a:xfrm rot="10800000" flipH="1">
            <a:off x="2964250" y="2451140"/>
            <a:ext cx="3070800" cy="15300"/>
          </a:xfrm>
          <a:prstGeom prst="straightConnector1">
            <a:avLst/>
          </a:prstGeom>
          <a:noFill/>
          <a:ln w="9525" cap="flat" cmpd="sng">
            <a:solidFill>
              <a:srgbClr val="000000"/>
            </a:solidFill>
            <a:prstDash val="solid"/>
            <a:round/>
            <a:headEnd type="none" w="lg" len="lg"/>
            <a:tailEnd type="triangle" w="lg" len="lg"/>
          </a:ln>
        </p:spPr>
      </p:cxnSp>
      <p:pic>
        <p:nvPicPr>
          <p:cNvPr id="306" name="Shape 306"/>
          <p:cNvPicPr preferRelativeResize="0"/>
          <p:nvPr/>
        </p:nvPicPr>
        <p:blipFill>
          <a:blip r:embed="rId5">
            <a:alphaModFix/>
          </a:blip>
          <a:stretch>
            <a:fillRect/>
          </a:stretch>
        </p:blipFill>
        <p:spPr>
          <a:xfrm>
            <a:off x="6074499" y="736575"/>
            <a:ext cx="2695384" cy="43189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311700" y="283172"/>
            <a:ext cx="8520600" cy="572700"/>
          </a:xfrm>
          <a:prstGeom prst="rect">
            <a:avLst/>
          </a:prstGeom>
        </p:spPr>
        <p:txBody>
          <a:bodyPr lIns="91425" tIns="91425" rIns="91425" bIns="91425" anchor="t" anchorCtr="0">
            <a:noAutofit/>
          </a:bodyPr>
          <a:lstStyle/>
          <a:p>
            <a:pPr lvl="0">
              <a:spcBef>
                <a:spcPts val="0"/>
              </a:spcBef>
              <a:buNone/>
            </a:pPr>
            <a:r>
              <a:rPr lang="en-GB" dirty="0"/>
              <a:t>Conclusions</a:t>
            </a:r>
          </a:p>
        </p:txBody>
      </p:sp>
      <p:sp>
        <p:nvSpPr>
          <p:cNvPr id="312" name="Shape 312"/>
          <p:cNvSpPr txBox="1">
            <a:spLocks noGrp="1"/>
          </p:cNvSpPr>
          <p:nvPr>
            <p:ph type="body" idx="1"/>
          </p:nvPr>
        </p:nvSpPr>
        <p:spPr>
          <a:xfrm>
            <a:off x="286797" y="579765"/>
            <a:ext cx="8520600" cy="4289830"/>
          </a:xfrm>
          <a:prstGeom prst="rect">
            <a:avLst/>
          </a:prstGeom>
        </p:spPr>
        <p:txBody>
          <a:bodyPr lIns="91425" tIns="91425" rIns="91425" bIns="91425" anchor="t" anchorCtr="0">
            <a:noAutofit/>
          </a:bodyPr>
          <a:lstStyle/>
          <a:p>
            <a:pPr lvl="0" rtl="0">
              <a:spcBef>
                <a:spcPts val="0"/>
              </a:spcBef>
              <a:spcAft>
                <a:spcPts val="0"/>
              </a:spcAft>
              <a:buNone/>
            </a:pPr>
            <a:endParaRPr sz="1400" dirty="0"/>
          </a:p>
          <a:p>
            <a:pPr marL="457200" lvl="0" indent="-317500" rtl="0">
              <a:spcBef>
                <a:spcPts val="0"/>
              </a:spcBef>
              <a:spcAft>
                <a:spcPts val="0"/>
              </a:spcAft>
              <a:buClr>
                <a:schemeClr val="dk2"/>
              </a:buClr>
              <a:buSzPct val="100000"/>
              <a:buFont typeface="Arial"/>
              <a:buChar char="•"/>
            </a:pPr>
            <a:r>
              <a:rPr lang="en-GB" sz="1400" dirty="0"/>
              <a:t>2D visualization show A, C experiments analogous, B different→ discrimination between experiments B closed eyes, A </a:t>
            </a:r>
            <a:r>
              <a:rPr lang="en-GB" sz="1400" dirty="0" err="1"/>
              <a:t>attentional</a:t>
            </a:r>
            <a:r>
              <a:rPr lang="en-GB" sz="1400" dirty="0"/>
              <a:t> task, C, open eyes</a:t>
            </a:r>
          </a:p>
          <a:p>
            <a:pPr marL="457200" lvl="0" indent="-317500" rtl="0">
              <a:spcBef>
                <a:spcPts val="0"/>
              </a:spcBef>
              <a:buClr>
                <a:schemeClr val="dk2"/>
              </a:buClr>
              <a:buSzPct val="100000"/>
              <a:buFont typeface="Arial"/>
              <a:buChar char="•"/>
            </a:pPr>
            <a:r>
              <a:rPr lang="en-GB" sz="1400" dirty="0"/>
              <a:t>We have performed several different </a:t>
            </a:r>
            <a:r>
              <a:rPr lang="en-GB" sz="1400" dirty="0" err="1"/>
              <a:t>clusterization</a:t>
            </a:r>
            <a:r>
              <a:rPr lang="en-GB" sz="1400" dirty="0"/>
              <a:t> methods to distinguish between healthy and ADHD subjects, and compared metrics and distributions. We have chosen the one with highest imbalance between classes.</a:t>
            </a:r>
          </a:p>
          <a:p>
            <a:pPr marL="457200" lvl="0" indent="-317500" rtl="0">
              <a:spcBef>
                <a:spcPts val="0"/>
              </a:spcBef>
              <a:buClr>
                <a:schemeClr val="dk1"/>
              </a:buClr>
              <a:buSzPct val="100000"/>
              <a:buFont typeface="Arial"/>
              <a:buChar char="•"/>
            </a:pPr>
            <a:r>
              <a:rPr lang="en-GB" sz="1400" dirty="0"/>
              <a:t>Training of supervised learning models using labels from supervised classification has been performed as a case study.</a:t>
            </a:r>
          </a:p>
          <a:p>
            <a:pPr marL="457200" lvl="0" indent="-317500" rtl="0">
              <a:spcBef>
                <a:spcPts val="0"/>
              </a:spcBef>
              <a:buClr>
                <a:schemeClr val="dk2"/>
              </a:buClr>
              <a:buSzPct val="100000"/>
              <a:buFont typeface="Arial"/>
              <a:buChar char="•"/>
            </a:pPr>
            <a:r>
              <a:rPr lang="en-GB" sz="1400" dirty="0"/>
              <a:t>Visualization of relative differences between healthy/ ADHD show that the more </a:t>
            </a:r>
            <a:r>
              <a:rPr lang="en-GB" sz="1400" dirty="0" err="1"/>
              <a:t>significative</a:t>
            </a:r>
            <a:r>
              <a:rPr lang="en-GB" sz="1400" dirty="0"/>
              <a:t> changes happen in the bands theta and beta and power ratio shows that the relevant  electrodes are C4,Cz,C3 .</a:t>
            </a:r>
          </a:p>
          <a:p>
            <a:pPr marL="457200" lvl="0" indent="-317500" rtl="0">
              <a:spcBef>
                <a:spcPts val="0"/>
              </a:spcBef>
              <a:buClr>
                <a:schemeClr val="dk2"/>
              </a:buClr>
              <a:buSzPct val="100000"/>
              <a:buFont typeface="Arial"/>
              <a:buChar char="•"/>
            </a:pPr>
            <a:r>
              <a:rPr lang="en-GB" sz="1400" dirty="0"/>
              <a:t>Pearson Correlation in Graphs show significant differences between healthy/ADHD</a:t>
            </a:r>
          </a:p>
          <a:p>
            <a:pPr marL="457200" lvl="0" indent="-317500" rtl="0">
              <a:spcBef>
                <a:spcPts val="0"/>
              </a:spcBef>
              <a:spcAft>
                <a:spcPts val="0"/>
              </a:spcAft>
              <a:buClr>
                <a:schemeClr val="dk1"/>
              </a:buClr>
              <a:buSzPct val="100000"/>
              <a:buFont typeface="Arial"/>
              <a:buChar char="•"/>
            </a:pPr>
            <a:r>
              <a:rPr lang="en-GB" sz="1400" dirty="0"/>
              <a:t>EEG signal characterization and subject classification achieved.</a:t>
            </a:r>
          </a:p>
          <a:p>
            <a:pPr lvl="0" rtl="0">
              <a:spcBef>
                <a:spcPts val="0"/>
              </a:spcBef>
              <a:spcAft>
                <a:spcPts val="0"/>
              </a:spcAft>
              <a:buClr>
                <a:srgbClr val="000000"/>
              </a:buClr>
              <a:buSzPct val="100000"/>
              <a:buNone/>
            </a:pPr>
            <a:r>
              <a:rPr lang="en-GB" sz="1100" dirty="0">
                <a:solidFill>
                  <a:schemeClr val="dk1"/>
                </a:solidFill>
              </a:rPr>
              <a:t> </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Project </a:t>
            </a:r>
            <a:r>
              <a:rPr lang="es-ES" dirty="0" err="1" smtClean="0"/>
              <a:t>Resources</a:t>
            </a:r>
            <a:endParaRPr lang="es-ES" dirty="0"/>
          </a:p>
        </p:txBody>
      </p:sp>
      <p:sp>
        <p:nvSpPr>
          <p:cNvPr id="3" name="Marcador de texto 2"/>
          <p:cNvSpPr>
            <a:spLocks noGrp="1"/>
          </p:cNvSpPr>
          <p:nvPr>
            <p:ph type="body" idx="1"/>
          </p:nvPr>
        </p:nvSpPr>
        <p:spPr/>
        <p:txBody>
          <a:bodyPr/>
          <a:lstStyle/>
          <a:p>
            <a:endParaRPr lang="es-ES" dirty="0">
              <a:hlinkClick r:id="rId2"/>
            </a:endParaRPr>
          </a:p>
          <a:p>
            <a:pPr marL="285750" indent="-285750">
              <a:buFont typeface="Arial"/>
              <a:buChar char="•"/>
            </a:pPr>
            <a:r>
              <a:rPr lang="es-ES" dirty="0" err="1" smtClean="0"/>
              <a:t>Repository</a:t>
            </a:r>
            <a:r>
              <a:rPr lang="es-ES" dirty="0" smtClean="0"/>
              <a:t> </a:t>
            </a:r>
            <a:r>
              <a:rPr lang="es-ES" dirty="0" err="1"/>
              <a:t>Github</a:t>
            </a:r>
            <a:r>
              <a:rPr lang="es-ES" dirty="0"/>
              <a:t> : </a:t>
            </a:r>
            <a:r>
              <a:rPr lang="es-ES" dirty="0" err="1"/>
              <a:t>https</a:t>
            </a:r>
            <a:r>
              <a:rPr lang="es-ES" dirty="0"/>
              <a:t>://</a:t>
            </a:r>
            <a:r>
              <a:rPr lang="es-ES" dirty="0" err="1"/>
              <a:t>github.com</a:t>
            </a:r>
            <a:r>
              <a:rPr lang="es-ES" dirty="0"/>
              <a:t>/</a:t>
            </a:r>
            <a:r>
              <a:rPr lang="es-ES" dirty="0" err="1"/>
              <a:t>AdeuAndreu</a:t>
            </a:r>
            <a:r>
              <a:rPr lang="es-ES" dirty="0"/>
              <a:t>/</a:t>
            </a:r>
            <a:r>
              <a:rPr lang="es-ES" dirty="0" err="1"/>
              <a:t>ADHD_Project</a:t>
            </a:r>
            <a:endParaRPr lang="es-ES" dirty="0"/>
          </a:p>
          <a:p>
            <a:pPr marL="285750" indent="-285750">
              <a:buFont typeface="Arial"/>
              <a:buChar char="•"/>
            </a:pPr>
            <a:r>
              <a:rPr lang="es-ES" dirty="0" smtClean="0"/>
              <a:t>Project Wiki:  </a:t>
            </a:r>
            <a:r>
              <a:rPr lang="es-ES" dirty="0" smtClean="0">
                <a:hlinkClick r:id="rId2"/>
              </a:rPr>
              <a:t>https</a:t>
            </a:r>
            <a:r>
              <a:rPr lang="es-ES" dirty="0">
                <a:hlinkClick r:id="rId2"/>
              </a:rPr>
              <a:t>://github.com/AdeuAndreu/ADHD_Project/</a:t>
            </a:r>
            <a:r>
              <a:rPr lang="es-ES" dirty="0" smtClean="0">
                <a:hlinkClick r:id="rId2"/>
              </a:rPr>
              <a:t>wiki</a:t>
            </a:r>
            <a:endParaRPr lang="es-ES" dirty="0" smtClean="0"/>
          </a:p>
          <a:p>
            <a:pPr marL="285750" indent="-285750">
              <a:buFont typeface="Arial"/>
              <a:buChar char="•"/>
            </a:pPr>
            <a:endParaRPr lang="es-ES" dirty="0"/>
          </a:p>
        </p:txBody>
      </p:sp>
    </p:spTree>
    <p:extLst>
      <p:ext uri="{BB962C8B-B14F-4D97-AF65-F5344CB8AC3E}">
        <p14:creationId xmlns:p14="http://schemas.microsoft.com/office/powerpoint/2010/main" val="146547596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Take-home Message</a:t>
            </a:r>
          </a:p>
        </p:txBody>
      </p:sp>
      <p:sp>
        <p:nvSpPr>
          <p:cNvPr id="318" name="Shape 31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319" name="Shape 319" descr="Escena de TDAH en los Simpson" title="simpson TDAH.avi">
            <a:hlinkClick r:id="rId3"/>
          </p:cNvPr>
          <p:cNvSpPr/>
          <p:nvPr/>
        </p:nvSpPr>
        <p:spPr>
          <a:xfrm>
            <a:off x="2343025" y="1245000"/>
            <a:ext cx="4572000" cy="3429000"/>
          </a:xfrm>
          <a:prstGeom prst="rect">
            <a:avLst/>
          </a:prstGeom>
          <a:blipFill>
            <a:blip r:embed="rId4">
              <a:alphaModFix/>
            </a:blip>
            <a:stretch>
              <a:fillRect/>
            </a:stretch>
          </a:blipFill>
          <a:ln>
            <a:noFill/>
          </a:ln>
        </p:spPr>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Introduction: Data</a:t>
            </a:r>
          </a:p>
        </p:txBody>
      </p:sp>
      <p:sp>
        <p:nvSpPr>
          <p:cNvPr id="79" name="Shape 79"/>
          <p:cNvSpPr txBox="1">
            <a:spLocks noGrp="1"/>
          </p:cNvSpPr>
          <p:nvPr>
            <p:ph type="body" idx="1"/>
          </p:nvPr>
        </p:nvSpPr>
        <p:spPr>
          <a:xfrm>
            <a:off x="3528900" y="1017725"/>
            <a:ext cx="5303400" cy="3755700"/>
          </a:xfrm>
          <a:prstGeom prst="rect">
            <a:avLst/>
          </a:prstGeom>
        </p:spPr>
        <p:txBody>
          <a:bodyPr lIns="91425" tIns="91425" rIns="91425" bIns="91425" anchor="t" anchorCtr="0">
            <a:noAutofit/>
          </a:bodyPr>
          <a:lstStyle/>
          <a:p>
            <a:pPr marL="457200" lvl="0" indent="-228600" rtl="0">
              <a:spcBef>
                <a:spcPts val="0"/>
              </a:spcBef>
              <a:buChar char="●"/>
            </a:pPr>
            <a:r>
              <a:rPr lang="en-GB" sz="1600" dirty="0"/>
              <a:t>8 electrodes and 7 bands (</a:t>
            </a:r>
            <a:r>
              <a:rPr lang="en-GB" sz="1200" dirty="0">
                <a:highlight>
                  <a:srgbClr val="FFFFFF"/>
                </a:highlight>
              </a:rPr>
              <a:t>Theta2+Alpha, Theta, Alpha, Global Beta, Top Beta, Bottom Beta and Gamma</a:t>
            </a:r>
            <a:r>
              <a:rPr lang="en-GB" sz="1600" dirty="0">
                <a:solidFill>
                  <a:srgbClr val="434343"/>
                </a:solidFill>
              </a:rPr>
              <a:t>)</a:t>
            </a:r>
          </a:p>
          <a:p>
            <a:pPr marL="457200" lvl="0" indent="-228600" rtl="0">
              <a:spcBef>
                <a:spcPts val="0"/>
              </a:spcBef>
              <a:buChar char="●"/>
            </a:pPr>
            <a:r>
              <a:rPr lang="en-GB" sz="1600" dirty="0"/>
              <a:t>Data: Totally-anonymized data of group  of ADHD subjects (n= 335) and healthy subjects.</a:t>
            </a:r>
          </a:p>
          <a:p>
            <a:pPr marL="914400" lvl="1" indent="-228600" rtl="0">
              <a:spcBef>
                <a:spcPts val="0"/>
              </a:spcBef>
              <a:buChar char="○"/>
            </a:pPr>
            <a:r>
              <a:rPr lang="en-GB" sz="1200" dirty="0"/>
              <a:t>Power</a:t>
            </a:r>
          </a:p>
          <a:p>
            <a:pPr marL="914400" lvl="1" indent="-228600" rtl="0">
              <a:spcBef>
                <a:spcPts val="0"/>
              </a:spcBef>
              <a:buChar char="○"/>
            </a:pPr>
            <a:r>
              <a:rPr lang="en-GB" sz="1200" dirty="0"/>
              <a:t>Power ratio between two unknown bands</a:t>
            </a:r>
          </a:p>
          <a:p>
            <a:pPr marL="457200" lvl="0" indent="-228600" rtl="0">
              <a:spcBef>
                <a:spcPts val="0"/>
              </a:spcBef>
              <a:buChar char="●"/>
            </a:pPr>
            <a:r>
              <a:rPr lang="en-GB" sz="1600" dirty="0"/>
              <a:t>3 different experiments (</a:t>
            </a:r>
            <a:r>
              <a:rPr lang="en-GB" sz="1200" dirty="0"/>
              <a:t>unknown which is A,B or C</a:t>
            </a:r>
            <a:r>
              <a:rPr lang="en-GB" sz="1600" dirty="0"/>
              <a:t>): </a:t>
            </a:r>
          </a:p>
          <a:p>
            <a:pPr marL="914400" lvl="1" indent="-228600" rtl="0">
              <a:spcBef>
                <a:spcPts val="0"/>
              </a:spcBef>
              <a:buChar char="○"/>
            </a:pPr>
            <a:r>
              <a:rPr lang="en-GB" sz="1200" dirty="0"/>
              <a:t>Attentional task</a:t>
            </a:r>
          </a:p>
          <a:p>
            <a:pPr marL="914400" lvl="1" indent="-228600" rtl="0">
              <a:spcBef>
                <a:spcPts val="0"/>
              </a:spcBef>
              <a:buChar char="○"/>
            </a:pPr>
            <a:r>
              <a:rPr lang="en-GB" sz="1200" dirty="0"/>
              <a:t>Close eyes resting state task</a:t>
            </a:r>
          </a:p>
          <a:p>
            <a:pPr marL="914400" lvl="1" indent="-228600" rtl="0">
              <a:spcBef>
                <a:spcPts val="0"/>
              </a:spcBef>
              <a:buChar char="○"/>
            </a:pPr>
            <a:r>
              <a:rPr lang="en-GB" sz="1200" dirty="0"/>
              <a:t>Open eyes resting state task</a:t>
            </a:r>
          </a:p>
        </p:txBody>
      </p:sp>
      <p:pic>
        <p:nvPicPr>
          <p:cNvPr id="80" name="Shape 80" descr="Figure1_EEGChannelImage_v2.png"/>
          <p:cNvPicPr preferRelativeResize="0"/>
          <p:nvPr/>
        </p:nvPicPr>
        <p:blipFill rotWithShape="1">
          <a:blip r:embed="rId3">
            <a:alphaModFix/>
          </a:blip>
          <a:srcRect l="51456"/>
          <a:stretch/>
        </p:blipFill>
        <p:spPr>
          <a:xfrm>
            <a:off x="90639" y="1053100"/>
            <a:ext cx="3762395" cy="3855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lnSpc>
                <a:spcPct val="115000"/>
              </a:lnSpc>
              <a:spcBef>
                <a:spcPts val="0"/>
              </a:spcBef>
              <a:spcAft>
                <a:spcPts val="1600"/>
              </a:spcAft>
              <a:buNone/>
            </a:pPr>
            <a:endParaRPr sz="1800">
              <a:solidFill>
                <a:schemeClr val="dk2"/>
              </a:solidFill>
            </a:endParaRPr>
          </a:p>
          <a:p>
            <a:pPr lvl="0" algn="l" rtl="0">
              <a:lnSpc>
                <a:spcPct val="115000"/>
              </a:lnSpc>
              <a:spcBef>
                <a:spcPts val="0"/>
              </a:spcBef>
              <a:spcAft>
                <a:spcPts val="1600"/>
              </a:spcAft>
              <a:buNone/>
            </a:pPr>
            <a:r>
              <a:rPr lang="en-GB" sz="2800">
                <a:solidFill>
                  <a:schemeClr val="dk2"/>
                </a:solidFill>
              </a:rPr>
              <a:t>Understanding our data: </a:t>
            </a:r>
            <a:r>
              <a:rPr lang="en-GB" sz="2800" b="1">
                <a:solidFill>
                  <a:schemeClr val="dk2"/>
                </a:solidFill>
              </a:rPr>
              <a:t>Visualization</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215450" y="43475"/>
            <a:ext cx="8520600" cy="572700"/>
          </a:xfrm>
          <a:prstGeom prst="rect">
            <a:avLst/>
          </a:prstGeom>
        </p:spPr>
        <p:txBody>
          <a:bodyPr lIns="91425" tIns="91425" rIns="91425" bIns="91425" anchor="t" anchorCtr="0">
            <a:noAutofit/>
          </a:bodyPr>
          <a:lstStyle/>
          <a:p>
            <a:pPr lvl="0">
              <a:spcBef>
                <a:spcPts val="0"/>
              </a:spcBef>
              <a:buNone/>
            </a:pPr>
            <a:r>
              <a:rPr lang="en-GB"/>
              <a:t>General Visualization</a:t>
            </a:r>
          </a:p>
        </p:txBody>
      </p:sp>
      <p:pic>
        <p:nvPicPr>
          <p:cNvPr id="91" name="Shape 91" descr="Figure5MeanBandPower2D.png"/>
          <p:cNvPicPr preferRelativeResize="0"/>
          <p:nvPr/>
        </p:nvPicPr>
        <p:blipFill>
          <a:blip r:embed="rId3">
            <a:alphaModFix/>
          </a:blip>
          <a:stretch>
            <a:fillRect/>
          </a:stretch>
        </p:blipFill>
        <p:spPr>
          <a:xfrm>
            <a:off x="724449" y="691650"/>
            <a:ext cx="7690748" cy="4338050"/>
          </a:xfrm>
          <a:prstGeom prst="rect">
            <a:avLst/>
          </a:prstGeom>
          <a:noFill/>
          <a:ln>
            <a:noFill/>
          </a:ln>
        </p:spPr>
      </p:pic>
      <p:sp>
        <p:nvSpPr>
          <p:cNvPr id="92" name="Shape 92"/>
          <p:cNvSpPr/>
          <p:nvPr/>
        </p:nvSpPr>
        <p:spPr>
          <a:xfrm>
            <a:off x="724450" y="616175"/>
            <a:ext cx="2686800" cy="44631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93"/>
          <p:cNvSpPr/>
          <p:nvPr/>
        </p:nvSpPr>
        <p:spPr>
          <a:xfrm>
            <a:off x="5892025" y="616175"/>
            <a:ext cx="2761800" cy="44631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94" name="Shape 94"/>
          <p:cNvSpPr txBox="1"/>
          <p:nvPr/>
        </p:nvSpPr>
        <p:spPr>
          <a:xfrm>
            <a:off x="1316625" y="3710575"/>
            <a:ext cx="1775100" cy="513300"/>
          </a:xfrm>
          <a:prstGeom prst="rect">
            <a:avLst/>
          </a:prstGeom>
          <a:noFill/>
          <a:ln>
            <a:noFill/>
          </a:ln>
        </p:spPr>
        <p:txBody>
          <a:bodyPr lIns="91425" tIns="91425" rIns="91425" bIns="91425" anchor="t" anchorCtr="0">
            <a:noAutofit/>
          </a:bodyPr>
          <a:lstStyle/>
          <a:p>
            <a:pPr lvl="0" algn="ctr">
              <a:spcBef>
                <a:spcPts val="0"/>
              </a:spcBef>
              <a:buNone/>
            </a:pPr>
            <a:r>
              <a:rPr lang="en-GB" sz="1600" b="1"/>
              <a:t>Attentional Task</a:t>
            </a:r>
          </a:p>
        </p:txBody>
      </p:sp>
      <p:sp>
        <p:nvSpPr>
          <p:cNvPr id="95" name="Shape 95"/>
          <p:cNvSpPr txBox="1"/>
          <p:nvPr/>
        </p:nvSpPr>
        <p:spPr>
          <a:xfrm>
            <a:off x="6156775" y="3710575"/>
            <a:ext cx="1775100" cy="513300"/>
          </a:xfrm>
          <a:prstGeom prst="rect">
            <a:avLst/>
          </a:prstGeom>
          <a:noFill/>
          <a:ln>
            <a:noFill/>
          </a:ln>
        </p:spPr>
        <p:txBody>
          <a:bodyPr lIns="91425" tIns="91425" rIns="91425" bIns="91425" anchor="t" anchorCtr="0">
            <a:noAutofit/>
          </a:bodyPr>
          <a:lstStyle/>
          <a:p>
            <a:pPr lvl="0" algn="ctr" rtl="0">
              <a:spcBef>
                <a:spcPts val="0"/>
              </a:spcBef>
              <a:buNone/>
            </a:pPr>
            <a:r>
              <a:rPr lang="en-GB" sz="1600" b="1"/>
              <a:t>Open eyes resting Task</a:t>
            </a:r>
          </a:p>
        </p:txBody>
      </p:sp>
      <p:sp>
        <p:nvSpPr>
          <p:cNvPr id="96" name="Shape 96"/>
          <p:cNvSpPr txBox="1"/>
          <p:nvPr/>
        </p:nvSpPr>
        <p:spPr>
          <a:xfrm>
            <a:off x="3684450" y="3710575"/>
            <a:ext cx="1775100" cy="513300"/>
          </a:xfrm>
          <a:prstGeom prst="rect">
            <a:avLst/>
          </a:prstGeom>
          <a:noFill/>
          <a:ln>
            <a:noFill/>
          </a:ln>
        </p:spPr>
        <p:txBody>
          <a:bodyPr lIns="91425" tIns="91425" rIns="91425" bIns="91425" anchor="t" anchorCtr="0">
            <a:noAutofit/>
          </a:bodyPr>
          <a:lstStyle/>
          <a:p>
            <a:pPr lvl="0" algn="ctr" rtl="0">
              <a:spcBef>
                <a:spcPts val="0"/>
              </a:spcBef>
              <a:buNone/>
            </a:pPr>
            <a:r>
              <a:rPr lang="en-GB" sz="1600" b="1"/>
              <a:t>Close eyes resting Task</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10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1000"/>
                                        <p:tgtEl>
                                          <p:spTgt spid="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lnSpc>
                <a:spcPct val="115000"/>
              </a:lnSpc>
              <a:spcBef>
                <a:spcPts val="0"/>
              </a:spcBef>
              <a:spcAft>
                <a:spcPts val="1600"/>
              </a:spcAft>
              <a:buNone/>
            </a:pPr>
            <a:endParaRPr sz="1800">
              <a:solidFill>
                <a:schemeClr val="dk2"/>
              </a:solidFill>
            </a:endParaRPr>
          </a:p>
          <a:p>
            <a:pPr lvl="0" algn="l" rtl="0">
              <a:lnSpc>
                <a:spcPct val="115000"/>
              </a:lnSpc>
              <a:spcBef>
                <a:spcPts val="0"/>
              </a:spcBef>
              <a:spcAft>
                <a:spcPts val="1600"/>
              </a:spcAft>
              <a:buNone/>
            </a:pPr>
            <a:r>
              <a:rPr lang="en-GB" sz="2800">
                <a:solidFill>
                  <a:schemeClr val="dk2"/>
                </a:solidFill>
              </a:rPr>
              <a:t>Classification of ADHD and healthy subjects: </a:t>
            </a:r>
            <a:r>
              <a:rPr lang="en-GB" sz="2800" b="1">
                <a:solidFill>
                  <a:schemeClr val="dk2"/>
                </a:solidFill>
              </a:rPr>
              <a:t>Clusterization</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Unsupervised Learning: Clustering</a:t>
            </a:r>
          </a:p>
        </p:txBody>
      </p:sp>
      <p:sp>
        <p:nvSpPr>
          <p:cNvPr id="107" name="Shape 10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GB"/>
              <a:t>Classification of ADHD and healthy subjects                 Cluster Analysis</a:t>
            </a:r>
          </a:p>
          <a:p>
            <a:pPr lvl="0">
              <a:spcBef>
                <a:spcPts val="0"/>
              </a:spcBef>
              <a:buNone/>
            </a:pPr>
            <a:endParaRPr/>
          </a:p>
        </p:txBody>
      </p:sp>
      <p:cxnSp>
        <p:nvCxnSpPr>
          <p:cNvPr id="108" name="Shape 108"/>
          <p:cNvCxnSpPr/>
          <p:nvPr/>
        </p:nvCxnSpPr>
        <p:spPr>
          <a:xfrm>
            <a:off x="5884800" y="1368550"/>
            <a:ext cx="3993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Unsupervised Learning: Clustering</a:t>
            </a:r>
          </a:p>
        </p:txBody>
      </p:sp>
      <p:sp>
        <p:nvSpPr>
          <p:cNvPr id="114" name="Shape 11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GB"/>
              <a:t>Classification of patients in ADHD and no-ADHD          Cluster Analysis</a:t>
            </a:r>
          </a:p>
          <a:p>
            <a:pPr lvl="0" rtl="0">
              <a:spcBef>
                <a:spcPts val="0"/>
              </a:spcBef>
              <a:buNone/>
            </a:pPr>
            <a:endParaRPr/>
          </a:p>
        </p:txBody>
      </p:sp>
      <p:cxnSp>
        <p:nvCxnSpPr>
          <p:cNvPr id="115" name="Shape 115"/>
          <p:cNvCxnSpPr/>
          <p:nvPr/>
        </p:nvCxnSpPr>
        <p:spPr>
          <a:xfrm>
            <a:off x="5884800" y="1368550"/>
            <a:ext cx="399300" cy="0"/>
          </a:xfrm>
          <a:prstGeom prst="straightConnector1">
            <a:avLst/>
          </a:prstGeom>
          <a:noFill/>
          <a:ln w="9525" cap="flat" cmpd="sng">
            <a:solidFill>
              <a:schemeClr val="dk2"/>
            </a:solidFill>
            <a:prstDash val="solid"/>
            <a:round/>
            <a:headEnd type="none" w="lg" len="lg"/>
            <a:tailEnd type="triangle" w="lg" len="lg"/>
          </a:ln>
        </p:spPr>
      </p:cxnSp>
      <p:pic>
        <p:nvPicPr>
          <p:cNvPr id="116" name="Shape 116" descr="https://qph.ec.quoracdn.net/main-qimg-054e5d3c4021e2f5e4ae4010e3a3ee9d?convert_to_webp=true"/>
          <p:cNvPicPr preferRelativeResize="0"/>
          <p:nvPr/>
        </p:nvPicPr>
        <p:blipFill>
          <a:blip r:embed="rId3">
            <a:alphaModFix/>
          </a:blip>
          <a:stretch>
            <a:fillRect/>
          </a:stretch>
        </p:blipFill>
        <p:spPr>
          <a:xfrm>
            <a:off x="1847850" y="1851700"/>
            <a:ext cx="5448300" cy="27717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981</Words>
  <Application>Microsoft Macintosh PowerPoint</Application>
  <PresentationFormat>Presentación en pantalla (16:9)</PresentationFormat>
  <Paragraphs>177</Paragraphs>
  <Slides>39</Slides>
  <Notes>38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39</vt:i4>
      </vt:variant>
    </vt:vector>
  </HeadingPairs>
  <TitlesOfParts>
    <vt:vector size="42" baseType="lpstr">
      <vt:lpstr>Roboto</vt:lpstr>
      <vt:lpstr>Cambria Math</vt:lpstr>
      <vt:lpstr>simple-light-2</vt:lpstr>
      <vt:lpstr>Towards EEG diagnosis of ADHD </vt:lpstr>
      <vt:lpstr>Outline</vt:lpstr>
      <vt:lpstr>Introduction</vt:lpstr>
      <vt:lpstr>Introduction: Data</vt:lpstr>
      <vt:lpstr> Understanding our data: Visualization</vt:lpstr>
      <vt:lpstr>General Visualization</vt:lpstr>
      <vt:lpstr> Classification of ADHD and healthy subjects: Clusterization</vt:lpstr>
      <vt:lpstr>Unsupervised Learning: Clustering</vt:lpstr>
      <vt:lpstr>Unsupervised Learning: Clustering</vt:lpstr>
      <vt:lpstr>Unsupervised Learning: Clustering</vt:lpstr>
      <vt:lpstr>Unsupervised Learning: Clustering</vt:lpstr>
      <vt:lpstr>K-means Clustering</vt:lpstr>
      <vt:lpstr>K-means Clustering</vt:lpstr>
      <vt:lpstr>K-means Clustering</vt:lpstr>
      <vt:lpstr>K-means Clustering</vt:lpstr>
      <vt:lpstr>Hierarchical Clustering</vt:lpstr>
      <vt:lpstr>(Ward) Hierarchical Clustering</vt:lpstr>
      <vt:lpstr>(Ward) Hierarchical Clustering</vt:lpstr>
      <vt:lpstr>(Ward) Hierarchical Clustering</vt:lpstr>
      <vt:lpstr>Comparing Clusterings</vt:lpstr>
      <vt:lpstr>Comparing Clusterings</vt:lpstr>
      <vt:lpstr>Comparing Clusterings</vt:lpstr>
      <vt:lpstr>Dendrogram: Experiment A</vt:lpstr>
      <vt:lpstr>Towards EEG diagnosis of ADHD:  Supervised Learning</vt:lpstr>
      <vt:lpstr>Supervised Learning for diagnosis prediction</vt:lpstr>
      <vt:lpstr>Supervised Learning </vt:lpstr>
      <vt:lpstr>Support Vector Classifier-experiment B</vt:lpstr>
      <vt:lpstr>Random Forest Classifier-experiment B</vt:lpstr>
      <vt:lpstr>Towards EEG diagnosis of ADHD: Visualization</vt:lpstr>
      <vt:lpstr>Visualization: Which features have more differences? (I) </vt:lpstr>
      <vt:lpstr>Visualization: Which features have more differences? (II) </vt:lpstr>
      <vt:lpstr>Visualization: Which features have more differences? (II)  </vt:lpstr>
      <vt:lpstr>Pearson correlation graph</vt:lpstr>
      <vt:lpstr>Pearson correlation graph – Finding Patterns (I)</vt:lpstr>
      <vt:lpstr>Pearson correlation graph – Finding Patterns (II)</vt:lpstr>
      <vt:lpstr> Connectivity correlation differences</vt:lpstr>
      <vt:lpstr>Conclusions</vt:lpstr>
      <vt:lpstr>Project Resources</vt:lpstr>
      <vt:lpstr>Take-home Message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EEG diagnosis of ADHD</dc:title>
  <dc:creator>Giron Albert, Cecilia</dc:creator>
  <cp:lastModifiedBy>Andrés Rojas</cp:lastModifiedBy>
  <cp:revision>11</cp:revision>
  <dcterms:modified xsi:type="dcterms:W3CDTF">2016-07-13T17:35:49Z</dcterms:modified>
</cp:coreProperties>
</file>